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83" r:id="rId4"/>
    <p:sldMasterId id="2147483800" r:id="rId5"/>
  </p:sldMasterIdLst>
  <p:notesMasterIdLst>
    <p:notesMasterId r:id="rId22"/>
  </p:notesMasterIdLst>
  <p:handoutMasterIdLst>
    <p:handoutMasterId r:id="rId23"/>
  </p:handoutMasterIdLst>
  <p:sldIdLst>
    <p:sldId id="257" r:id="rId6"/>
    <p:sldId id="319" r:id="rId7"/>
    <p:sldId id="290" r:id="rId8"/>
    <p:sldId id="300" r:id="rId9"/>
    <p:sldId id="322" r:id="rId10"/>
    <p:sldId id="330" r:id="rId11"/>
    <p:sldId id="328" r:id="rId12"/>
    <p:sldId id="325" r:id="rId13"/>
    <p:sldId id="317" r:id="rId14"/>
    <p:sldId id="327" r:id="rId15"/>
    <p:sldId id="318" r:id="rId16"/>
    <p:sldId id="326" r:id="rId17"/>
    <p:sldId id="324" r:id="rId18"/>
    <p:sldId id="329" r:id="rId19"/>
    <p:sldId id="331" r:id="rId20"/>
    <p:sldId id="332" r:id="rId21"/>
  </p:sldIdLst>
  <p:sldSz cx="9144000" cy="6858000" type="screen4x3"/>
  <p:notesSz cx="6946900" cy="9220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ompton, Keith" initials="CK" lastIdx="8" clrIdx="0"/>
  <p:cmAuthor id="2" name="Bixler, Nathan E" initials="BNE" lastIdx="14" clrIdx="1"/>
  <p:cmAuthor id="3" name="Leute, Jennifer E" initials="LJE" lastIdx="1" clrIdx="2">
    <p:extLst>
      <p:ext uri="{19B8F6BF-5375-455C-9EA6-DF929625EA0E}">
        <p15:presenceInfo xmlns:p15="http://schemas.microsoft.com/office/powerpoint/2012/main" userId="S::jeleute@srn.sandia.gov::2d9f381b-7ba7-4007-8a25-a430bb8d74d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318667"/>
    <a:srgbClr val="7A0000"/>
    <a:srgbClr val="A05924"/>
    <a:srgbClr val="D07530"/>
    <a:srgbClr val="30A6CD"/>
    <a:srgbClr val="9D8C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397" autoAdjust="0"/>
    <p:restoredTop sz="93817" autoAdjust="0"/>
  </p:normalViewPr>
  <p:slideViewPr>
    <p:cSldViewPr snapToGrid="0" snapToObjects="1">
      <p:cViewPr varScale="1">
        <p:scale>
          <a:sx n="67" d="100"/>
          <a:sy n="67" d="100"/>
        </p:scale>
        <p:origin x="1460" y="6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0323" cy="461010"/>
          </a:xfrm>
          <a:prstGeom prst="rect">
            <a:avLst/>
          </a:prstGeom>
        </p:spPr>
        <p:txBody>
          <a:bodyPr vert="horz" lIns="92382" tIns="46191" rIns="92382" bIns="46191" rtlCol="0"/>
          <a:lstStyle>
            <a:lvl1pPr algn="l">
              <a:defRPr sz="1200"/>
            </a:lvl1pPr>
          </a:lstStyle>
          <a:p>
            <a:endParaRPr lang="en-US" dirty="0"/>
          </a:p>
        </p:txBody>
      </p:sp>
      <p:sp>
        <p:nvSpPr>
          <p:cNvPr id="3" name="Date Placeholder 2"/>
          <p:cNvSpPr>
            <a:spLocks noGrp="1"/>
          </p:cNvSpPr>
          <p:nvPr>
            <p:ph type="dt" sz="quarter" idx="1"/>
          </p:nvPr>
        </p:nvSpPr>
        <p:spPr>
          <a:xfrm>
            <a:off x="3934969" y="0"/>
            <a:ext cx="3010323" cy="461010"/>
          </a:xfrm>
          <a:prstGeom prst="rect">
            <a:avLst/>
          </a:prstGeom>
        </p:spPr>
        <p:txBody>
          <a:bodyPr vert="horz" lIns="92382" tIns="46191" rIns="92382" bIns="46191" rtlCol="0"/>
          <a:lstStyle>
            <a:lvl1pPr algn="r">
              <a:defRPr sz="1200"/>
            </a:lvl1pPr>
          </a:lstStyle>
          <a:p>
            <a:fld id="{E02E8FA7-2F4C-5D49-9BA4-AF921E49AE74}" type="datetime1">
              <a:rPr lang="en-US" smtClean="0"/>
              <a:pPr/>
              <a:t>8/20/2020</a:t>
            </a:fld>
            <a:endParaRPr lang="en-US" dirty="0"/>
          </a:p>
        </p:txBody>
      </p:sp>
      <p:sp>
        <p:nvSpPr>
          <p:cNvPr id="4" name="Footer Placeholder 3"/>
          <p:cNvSpPr>
            <a:spLocks noGrp="1"/>
          </p:cNvSpPr>
          <p:nvPr>
            <p:ph type="ftr" sz="quarter" idx="2"/>
          </p:nvPr>
        </p:nvSpPr>
        <p:spPr>
          <a:xfrm>
            <a:off x="0" y="8757590"/>
            <a:ext cx="3010323" cy="461010"/>
          </a:xfrm>
          <a:prstGeom prst="rect">
            <a:avLst/>
          </a:prstGeom>
        </p:spPr>
        <p:txBody>
          <a:bodyPr vert="horz" lIns="92382" tIns="46191" rIns="92382" bIns="46191"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4969" y="8757590"/>
            <a:ext cx="3010323" cy="461010"/>
          </a:xfrm>
          <a:prstGeom prst="rect">
            <a:avLst/>
          </a:prstGeom>
        </p:spPr>
        <p:txBody>
          <a:bodyPr vert="horz" lIns="92382" tIns="46191" rIns="92382" bIns="46191" rtlCol="0" anchor="b"/>
          <a:lstStyle>
            <a:lvl1pPr algn="r">
              <a:defRPr sz="1200"/>
            </a:lvl1pPr>
          </a:lstStyle>
          <a:p>
            <a:fld id="{A4337E74-6FDC-BA4C-B798-CEB3174D958C}" type="slidenum">
              <a:rPr lang="en-US" smtClean="0"/>
              <a:pPr/>
              <a:t>‹#›</a:t>
            </a:fld>
            <a:endParaRPr lang="en-US" dirty="0"/>
          </a:p>
        </p:txBody>
      </p:sp>
    </p:spTree>
    <p:extLst>
      <p:ext uri="{BB962C8B-B14F-4D97-AF65-F5344CB8AC3E}">
        <p14:creationId xmlns:p14="http://schemas.microsoft.com/office/powerpoint/2010/main" val="4224349898"/>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0323" cy="461010"/>
          </a:xfrm>
          <a:prstGeom prst="rect">
            <a:avLst/>
          </a:prstGeom>
        </p:spPr>
        <p:txBody>
          <a:bodyPr vert="horz" lIns="92382" tIns="46191" rIns="92382" bIns="46191" rtlCol="0"/>
          <a:lstStyle>
            <a:lvl1pPr algn="l">
              <a:defRPr sz="1200"/>
            </a:lvl1pPr>
          </a:lstStyle>
          <a:p>
            <a:endParaRPr lang="en-US" dirty="0"/>
          </a:p>
        </p:txBody>
      </p:sp>
      <p:sp>
        <p:nvSpPr>
          <p:cNvPr id="3" name="Date Placeholder 2"/>
          <p:cNvSpPr>
            <a:spLocks noGrp="1"/>
          </p:cNvSpPr>
          <p:nvPr>
            <p:ph type="dt" idx="1"/>
          </p:nvPr>
        </p:nvSpPr>
        <p:spPr>
          <a:xfrm>
            <a:off x="3934969" y="0"/>
            <a:ext cx="3010323" cy="461010"/>
          </a:xfrm>
          <a:prstGeom prst="rect">
            <a:avLst/>
          </a:prstGeom>
        </p:spPr>
        <p:txBody>
          <a:bodyPr vert="horz" lIns="92382" tIns="46191" rIns="92382" bIns="46191" rtlCol="0"/>
          <a:lstStyle>
            <a:lvl1pPr algn="r">
              <a:defRPr sz="1200"/>
            </a:lvl1pPr>
          </a:lstStyle>
          <a:p>
            <a:fld id="{0426B0FB-EA67-3A40-825F-8F252A860502}" type="datetime1">
              <a:rPr lang="en-US" smtClean="0"/>
              <a:pPr/>
              <a:t>8/20/2020</a:t>
            </a:fld>
            <a:endParaRPr lang="en-US" dirty="0"/>
          </a:p>
        </p:txBody>
      </p:sp>
      <p:sp>
        <p:nvSpPr>
          <p:cNvPr id="4" name="Slide Image Placeholder 3"/>
          <p:cNvSpPr>
            <a:spLocks noGrp="1" noRot="1" noChangeAspect="1"/>
          </p:cNvSpPr>
          <p:nvPr>
            <p:ph type="sldImg" idx="2"/>
          </p:nvPr>
        </p:nvSpPr>
        <p:spPr>
          <a:xfrm>
            <a:off x="1168400" y="692150"/>
            <a:ext cx="4610100" cy="3457575"/>
          </a:xfrm>
          <a:prstGeom prst="rect">
            <a:avLst/>
          </a:prstGeom>
          <a:noFill/>
          <a:ln w="12700">
            <a:solidFill>
              <a:prstClr val="black"/>
            </a:solidFill>
          </a:ln>
        </p:spPr>
        <p:txBody>
          <a:bodyPr vert="horz" lIns="92382" tIns="46191" rIns="92382" bIns="46191" rtlCol="0" anchor="ctr"/>
          <a:lstStyle/>
          <a:p>
            <a:endParaRPr lang="en-US" dirty="0"/>
          </a:p>
        </p:txBody>
      </p:sp>
      <p:sp>
        <p:nvSpPr>
          <p:cNvPr id="5" name="Notes Placeholder 4"/>
          <p:cNvSpPr>
            <a:spLocks noGrp="1"/>
          </p:cNvSpPr>
          <p:nvPr>
            <p:ph type="body" sz="quarter" idx="3"/>
          </p:nvPr>
        </p:nvSpPr>
        <p:spPr>
          <a:xfrm>
            <a:off x="694690" y="4379595"/>
            <a:ext cx="5557520" cy="4149090"/>
          </a:xfrm>
          <a:prstGeom prst="rect">
            <a:avLst/>
          </a:prstGeom>
        </p:spPr>
        <p:txBody>
          <a:bodyPr vert="horz" lIns="92382" tIns="46191" rIns="92382" bIns="4619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57590"/>
            <a:ext cx="3010323" cy="461010"/>
          </a:xfrm>
          <a:prstGeom prst="rect">
            <a:avLst/>
          </a:prstGeom>
        </p:spPr>
        <p:txBody>
          <a:bodyPr vert="horz" lIns="92382" tIns="46191" rIns="92382" bIns="46191"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4969" y="8757590"/>
            <a:ext cx="3010323" cy="461010"/>
          </a:xfrm>
          <a:prstGeom prst="rect">
            <a:avLst/>
          </a:prstGeom>
        </p:spPr>
        <p:txBody>
          <a:bodyPr vert="horz" lIns="92382" tIns="46191" rIns="92382" bIns="46191" rtlCol="0" anchor="b"/>
          <a:lstStyle>
            <a:lvl1pPr algn="r">
              <a:defRPr sz="1200"/>
            </a:lvl1pPr>
          </a:lstStyle>
          <a:p>
            <a:fld id="{0E2C66A3-1D14-8C46-8C0C-97773EFB716B}" type="slidenum">
              <a:rPr lang="en-US" smtClean="0"/>
              <a:pPr/>
              <a:t>‹#›</a:t>
            </a:fld>
            <a:endParaRPr lang="en-US" dirty="0"/>
          </a:p>
        </p:txBody>
      </p:sp>
    </p:spTree>
    <p:extLst>
      <p:ext uri="{BB962C8B-B14F-4D97-AF65-F5344CB8AC3E}">
        <p14:creationId xmlns:p14="http://schemas.microsoft.com/office/powerpoint/2010/main" val="210733337"/>
      </p:ext>
    </p:extLst>
  </p:cSld>
  <p:clrMap bg1="lt1" tx1="dk1" bg2="lt2" tx2="dk2" accent1="accent1" accent2="accent2" accent3="accent3" accent4="accent4" accent5="accent5" accent6="accent6" hlink="hlink" folHlink="folHlink"/>
  <p:hf sldNum="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a:p>
            <a:endParaRPr lang="en-US" dirty="0"/>
          </a:p>
          <a:p>
            <a:endParaRPr lang="en-US" dirty="0"/>
          </a:p>
        </p:txBody>
      </p:sp>
      <p:sp>
        <p:nvSpPr>
          <p:cNvPr id="6" name="Header Placeholder 5"/>
          <p:cNvSpPr>
            <a:spLocks noGrp="1"/>
          </p:cNvSpPr>
          <p:nvPr>
            <p:ph type="hdr" sz="quarter" idx="10"/>
          </p:nvPr>
        </p:nvSpPr>
        <p:spPr/>
        <p:txBody>
          <a:bodyPr/>
          <a:lstStyle/>
          <a:p>
            <a:endParaRPr lang="en-US" dirty="0"/>
          </a:p>
        </p:txBody>
      </p:sp>
    </p:spTree>
    <p:extLst>
      <p:ext uri="{BB962C8B-B14F-4D97-AF65-F5344CB8AC3E}">
        <p14:creationId xmlns:p14="http://schemas.microsoft.com/office/powerpoint/2010/main" val="38596370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Covering log-in, reporting a problem, and searching for cases</a:t>
            </a:r>
          </a:p>
          <a:p>
            <a:endParaRPr lang="en-US" dirty="0"/>
          </a:p>
          <a:p>
            <a:r>
              <a:rPr lang="en-US" dirty="0"/>
              <a:t>Created some fake cases</a:t>
            </a:r>
          </a:p>
          <a:p>
            <a:endParaRPr lang="en-US" dirty="0"/>
          </a:p>
          <a:p>
            <a:r>
              <a:rPr lang="en-US" dirty="0"/>
              <a:t>If I can’t get a third account, ask Sal if I can login as him</a:t>
            </a:r>
          </a:p>
        </p:txBody>
      </p:sp>
      <p:sp>
        <p:nvSpPr>
          <p:cNvPr id="4" name="Header Placeholder 3"/>
          <p:cNvSpPr>
            <a:spLocks noGrp="1"/>
          </p:cNvSpPr>
          <p:nvPr>
            <p:ph type="hdr" sz="quarter"/>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653130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Tree>
    <p:extLst>
      <p:ext uri="{BB962C8B-B14F-4D97-AF65-F5344CB8AC3E}">
        <p14:creationId xmlns:p14="http://schemas.microsoft.com/office/powerpoint/2010/main" val="39142791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Covering log-in, reporting a problem, and searching for cases</a:t>
            </a:r>
          </a:p>
          <a:p>
            <a:endParaRPr lang="en-US" dirty="0"/>
          </a:p>
          <a:p>
            <a:r>
              <a:rPr lang="en-US" dirty="0"/>
              <a:t>Created some fake cases</a:t>
            </a:r>
          </a:p>
          <a:p>
            <a:endParaRPr lang="en-US" dirty="0"/>
          </a:p>
          <a:p>
            <a:r>
              <a:rPr lang="en-US" dirty="0"/>
              <a:t>If I can’t get a third account, ask Sal if I can login as him</a:t>
            </a:r>
          </a:p>
        </p:txBody>
      </p:sp>
      <p:sp>
        <p:nvSpPr>
          <p:cNvPr id="4" name="Header Placeholder 3"/>
          <p:cNvSpPr>
            <a:spLocks noGrp="1"/>
          </p:cNvSpPr>
          <p:nvPr>
            <p:ph type="hdr" sz="quarter"/>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155600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67010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a:t>
            </a:r>
          </a:p>
          <a:p>
            <a:endParaRPr lang="en-US" dirty="0"/>
          </a:p>
          <a:p>
            <a:r>
              <a:rPr lang="en-US" dirty="0"/>
              <a:t>Problem reporting and corrective actions are a key aspect of software quality assurance – so we will give an introduction to that first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highlight>
                <a:srgbClr val="FFFF00"/>
              </a:highligh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highlight>
                  <a:srgbClr val="FFFF00"/>
                </a:highlight>
              </a:rPr>
              <a:t>The objective is informing users about a new process of issue collection and reporting, how </a:t>
            </a:r>
            <a:r>
              <a:rPr lang="en-US" dirty="0" err="1">
                <a:highlight>
                  <a:srgbClr val="FFFF00"/>
                </a:highlight>
              </a:rPr>
              <a:t>Fogbugz</a:t>
            </a:r>
            <a:r>
              <a:rPr lang="en-US" dirty="0">
                <a:highlight>
                  <a:srgbClr val="FFFF00"/>
                </a:highlight>
              </a:rPr>
              <a:t> fits into the process, and why it will be useful to users</a:t>
            </a:r>
          </a:p>
          <a:p>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Tree>
    <p:extLst>
      <p:ext uri="{BB962C8B-B14F-4D97-AF65-F5344CB8AC3E}">
        <p14:creationId xmlns:p14="http://schemas.microsoft.com/office/powerpoint/2010/main" val="7049473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Tree>
    <p:extLst>
      <p:ext uri="{BB962C8B-B14F-4D97-AF65-F5344CB8AC3E}">
        <p14:creationId xmlns:p14="http://schemas.microsoft.com/office/powerpoint/2010/main" val="36721982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Clarify that user guide is draft reflective of 3.10</a:t>
            </a:r>
          </a:p>
          <a:p>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Tree>
    <p:extLst>
      <p:ext uri="{BB962C8B-B14F-4D97-AF65-F5344CB8AC3E}">
        <p14:creationId xmlns:p14="http://schemas.microsoft.com/office/powerpoint/2010/main" val="997969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PRRCA = Problem Reporting and Corrective Action</a:t>
            </a:r>
          </a:p>
          <a:p>
            <a:endParaRPr lang="en-US" dirty="0"/>
          </a:p>
          <a:p>
            <a:r>
              <a:rPr lang="en-US" dirty="0"/>
              <a:t>1 – High: bugs or issues in which numerical results are significantly effected but the existence of errors would not be obvious to users. This could users to generate incorrect numerical results without realizing there is a problem.  On our severity scale, this type of issue would be rated the highest.  Amount off based on expert judgement.  Example – dose off by 30%</a:t>
            </a:r>
          </a:p>
          <a:p>
            <a:r>
              <a:rPr lang="en-US" dirty="0"/>
              <a:t>2 – Medium: Errors in which the numerical results are not significantly impacted, or program experiences obvious technical difficulties.  Example – problem stops when a certain parameter range is selected.  </a:t>
            </a:r>
          </a:p>
          <a:p>
            <a:r>
              <a:rPr lang="en-US" dirty="0"/>
              <a:t>3 – Low: More administrative type errors, not including errors in numerical results.  Example - grammatic error in a parameter description.</a:t>
            </a:r>
          </a:p>
          <a:p>
            <a:endParaRPr lang="en-US" dirty="0"/>
          </a:p>
          <a:p>
            <a:r>
              <a:rPr lang="en-US" dirty="0" err="1"/>
              <a:t>FogBugz</a:t>
            </a:r>
            <a:r>
              <a:rPr lang="en-US" dirty="0"/>
              <a:t> is updated live and can be checked anytime.</a:t>
            </a:r>
          </a:p>
          <a:p>
            <a:endParaRPr lang="en-US" dirty="0"/>
          </a:p>
          <a:p>
            <a:endParaRPr lang="en-US" dirty="0"/>
          </a:p>
          <a:p>
            <a:endParaRPr lang="en-US" dirty="0"/>
          </a:p>
          <a:p>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Tree>
    <p:extLst>
      <p:ext uri="{BB962C8B-B14F-4D97-AF65-F5344CB8AC3E}">
        <p14:creationId xmlns:p14="http://schemas.microsoft.com/office/powerpoint/2010/main" val="39838523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erdst.fogbugz.com</a:t>
            </a:r>
          </a:p>
        </p:txBody>
      </p:sp>
      <p:sp>
        <p:nvSpPr>
          <p:cNvPr id="4" name="Header Placeholder 3"/>
          <p:cNvSpPr>
            <a:spLocks noGrp="1"/>
          </p:cNvSpPr>
          <p:nvPr>
            <p:ph type="hdr" sz="quarter"/>
          </p:nvPr>
        </p:nvSpPr>
        <p:spPr/>
        <p:txBody>
          <a:bodyPr/>
          <a:lstStyle/>
          <a:p>
            <a:endParaRPr lang="en-US" dirty="0"/>
          </a:p>
        </p:txBody>
      </p:sp>
    </p:spTree>
    <p:extLst>
      <p:ext uri="{BB962C8B-B14F-4D97-AF65-F5344CB8AC3E}">
        <p14:creationId xmlns:p14="http://schemas.microsoft.com/office/powerpoint/2010/main" val="17351838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 Reiterate that we appreciate the feedback on not only problems, but also new potential features and updates</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en-US" dirty="0"/>
              <a:t>Soliciting new feature ideas for future releases and MACCS Modernization</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en-US" dirty="0"/>
              <a:t>Note that we need to </a:t>
            </a:r>
            <a:r>
              <a:rPr lang="en-US" sz="1200" kern="1200" dirty="0">
                <a:solidFill>
                  <a:schemeClr val="tx1"/>
                </a:solidFill>
                <a:latin typeface="+mn-lt"/>
                <a:ea typeface="+mn-ea"/>
                <a:cs typeface="+mn-cs"/>
              </a:rPr>
              <a:t>be able to reproduce the error to correct it. Thus, the user should be motivated to help us reproduce the problem.</a:t>
            </a:r>
          </a:p>
          <a:p>
            <a:pPr marL="171450" marR="0" lvl="0" indent="-171450" algn="l" defTabSz="457200" rtl="0" eaLnBrk="1" fontAlgn="auto" latinLnBrk="0" hangingPunct="1">
              <a:lnSpc>
                <a:spcPct val="100000"/>
              </a:lnSpc>
              <a:spcBef>
                <a:spcPts val="0"/>
              </a:spcBef>
              <a:spcAft>
                <a:spcPts val="0"/>
              </a:spcAft>
              <a:buClrTx/>
              <a:buSzTx/>
              <a:buFontTx/>
              <a:buChar char="-"/>
              <a:tabLst/>
              <a:defRPr/>
            </a:pPr>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Tree>
    <p:extLst>
      <p:ext uri="{BB962C8B-B14F-4D97-AF65-F5344CB8AC3E}">
        <p14:creationId xmlns:p14="http://schemas.microsoft.com/office/powerpoint/2010/main" val="8808519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Highlight this presentation has tutorials in the backups</a:t>
            </a:r>
          </a:p>
        </p:txBody>
      </p:sp>
      <p:sp>
        <p:nvSpPr>
          <p:cNvPr id="4" name="Header Placeholder 3"/>
          <p:cNvSpPr>
            <a:spLocks noGrp="1"/>
          </p:cNvSpPr>
          <p:nvPr>
            <p:ph type="hdr" sz="quarter"/>
          </p:nvPr>
        </p:nvSpPr>
        <p:spPr/>
        <p:txBody>
          <a:bodyPr/>
          <a:lstStyle/>
          <a:p>
            <a:endParaRPr lang="en-US" dirty="0"/>
          </a:p>
        </p:txBody>
      </p:sp>
    </p:spTree>
    <p:extLst>
      <p:ext uri="{BB962C8B-B14F-4D97-AF65-F5344CB8AC3E}">
        <p14:creationId xmlns:p14="http://schemas.microsoft.com/office/powerpoint/2010/main" val="28475267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Tree>
    <p:extLst>
      <p:ext uri="{BB962C8B-B14F-4D97-AF65-F5344CB8AC3E}">
        <p14:creationId xmlns:p14="http://schemas.microsoft.com/office/powerpoint/2010/main" val="38249484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3_Title Slide">
    <p:bg>
      <p:bgRef idx="1001">
        <a:schemeClr val="bg1"/>
      </p:bgRef>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84831" y="5049078"/>
            <a:ext cx="5641337" cy="1070735"/>
          </a:xfrm>
        </p:spPr>
        <p:txBody>
          <a:bodyPr/>
          <a:lstStyle>
            <a:lvl1pPr marL="0" indent="0" algn="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
        <p:nvSpPr>
          <p:cNvPr id="25" name="Rectangle 5"/>
          <p:cNvSpPr>
            <a:spLocks noGrp="1" noChangeArrowheads="1"/>
          </p:cNvSpPr>
          <p:nvPr>
            <p:ph type="ftr" sz="quarter" idx="3"/>
          </p:nvPr>
        </p:nvSpPr>
        <p:spPr bwMode="auto">
          <a:xfrm>
            <a:off x="3123405" y="6519332"/>
            <a:ext cx="2895600" cy="2846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FFFFFF"/>
                </a:solidFill>
                <a:latin typeface="Calibri"/>
                <a:cs typeface="Calibri"/>
              </a:defRPr>
            </a:lvl1pPr>
          </a:lstStyle>
          <a:p>
            <a:endParaRPr lang="en-US" dirty="0"/>
          </a:p>
        </p:txBody>
      </p:sp>
      <p:sp>
        <p:nvSpPr>
          <p:cNvPr id="24" name="Rectangle 6"/>
          <p:cNvSpPr>
            <a:spLocks noGrp="1" noChangeArrowheads="1"/>
          </p:cNvSpPr>
          <p:nvPr>
            <p:ph type="sldNum" sz="quarter" idx="4"/>
          </p:nvPr>
        </p:nvSpPr>
        <p:spPr bwMode="auto">
          <a:xfrm>
            <a:off x="0" y="6553200"/>
            <a:ext cx="523875"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fld id="{A5E55A7B-7854-E145-92D9-B491DF4BAE2D}" type="slidenum">
              <a:rPr lang="en-US" smtClean="0"/>
              <a:pPr/>
              <a:t>‹#›</a:t>
            </a:fld>
            <a:endParaRPr lang="en-US" dirty="0"/>
          </a:p>
        </p:txBody>
      </p:sp>
      <p:sp>
        <p:nvSpPr>
          <p:cNvPr id="2" name="Title 1"/>
          <p:cNvSpPr>
            <a:spLocks noGrp="1"/>
          </p:cNvSpPr>
          <p:nvPr>
            <p:ph type="ctrTitle"/>
          </p:nvPr>
        </p:nvSpPr>
        <p:spPr>
          <a:xfrm>
            <a:off x="914400" y="3811498"/>
            <a:ext cx="7772400" cy="1237580"/>
          </a:xfrm>
          <a:prstGeom prst="rect">
            <a:avLst/>
          </a:prstGeom>
        </p:spPr>
        <p:txBody>
          <a:bodyPr/>
          <a:lstStyle>
            <a:lvl1pPr algn="r">
              <a:defRPr>
                <a:solidFill>
                  <a:srgbClr val="9D8C78"/>
                </a:solidFill>
              </a:defRPr>
            </a:lvl1pPr>
          </a:lstStyle>
          <a:p>
            <a:r>
              <a:rPr lang="en-US" dirty="0"/>
              <a:t>Click to edit Master title style</a:t>
            </a:r>
          </a:p>
        </p:txBody>
      </p:sp>
      <p:sp>
        <p:nvSpPr>
          <p:cNvPr id="5" name="Rectangle 2"/>
          <p:cNvSpPr>
            <a:spLocks noChangeArrowheads="1"/>
          </p:cNvSpPr>
          <p:nvPr userDrawn="1"/>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E8F5BBA-3AE6-45DC-91EB-DF0413CAEFB3}" type="datetimeFigureOut">
              <a:rPr lang="en-US" smtClean="0"/>
              <a:t>8/20/2020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ABF4E3-D76D-4F85-8A27-E4CFBF38AD5B}" type="slidenum">
              <a:rPr lang="en-US" smtClean="0"/>
              <a:t>‹#›</a:t>
            </a:fld>
            <a:endParaRPr lang="en-US" dirty="0"/>
          </a:p>
        </p:txBody>
      </p:sp>
    </p:spTree>
    <p:extLst>
      <p:ext uri="{BB962C8B-B14F-4D97-AF65-F5344CB8AC3E}">
        <p14:creationId xmlns:p14="http://schemas.microsoft.com/office/powerpoint/2010/main" val="2661064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E8F5BBA-3AE6-45DC-91EB-DF0413CAEFB3}" type="datetimeFigureOut">
              <a:rPr lang="en-US" smtClean="0"/>
              <a:t>8/20/2020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6ABF4E3-D76D-4F85-8A27-E4CFBF38AD5B}" type="slidenum">
              <a:rPr lang="en-US" smtClean="0"/>
              <a:t>‹#›</a:t>
            </a:fld>
            <a:endParaRPr lang="en-US" dirty="0"/>
          </a:p>
        </p:txBody>
      </p:sp>
    </p:spTree>
    <p:extLst>
      <p:ext uri="{BB962C8B-B14F-4D97-AF65-F5344CB8AC3E}">
        <p14:creationId xmlns:p14="http://schemas.microsoft.com/office/powerpoint/2010/main" val="23285011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E8F5BBA-3AE6-45DC-91EB-DF0413CAEFB3}" type="datetimeFigureOut">
              <a:rPr lang="en-US" smtClean="0"/>
              <a:t>8/20/2020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6ABF4E3-D76D-4F85-8A27-E4CFBF38AD5B}" type="slidenum">
              <a:rPr lang="en-US" smtClean="0"/>
              <a:t>‹#›</a:t>
            </a:fld>
            <a:endParaRPr lang="en-US" dirty="0"/>
          </a:p>
        </p:txBody>
      </p:sp>
    </p:spTree>
    <p:extLst>
      <p:ext uri="{BB962C8B-B14F-4D97-AF65-F5344CB8AC3E}">
        <p14:creationId xmlns:p14="http://schemas.microsoft.com/office/powerpoint/2010/main" val="40012467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8F5BBA-3AE6-45DC-91EB-DF0413CAEFB3}" type="datetimeFigureOut">
              <a:rPr lang="en-US" smtClean="0"/>
              <a:t>8/20/2020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6ABF4E3-D76D-4F85-8A27-E4CFBF38AD5B}" type="slidenum">
              <a:rPr lang="en-US" smtClean="0"/>
              <a:t>‹#›</a:t>
            </a:fld>
            <a:endParaRPr lang="en-US" dirty="0"/>
          </a:p>
        </p:txBody>
      </p:sp>
    </p:spTree>
    <p:extLst>
      <p:ext uri="{BB962C8B-B14F-4D97-AF65-F5344CB8AC3E}">
        <p14:creationId xmlns:p14="http://schemas.microsoft.com/office/powerpoint/2010/main" val="9732703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E8F5BBA-3AE6-45DC-91EB-DF0413CAEFB3}" type="datetimeFigureOut">
              <a:rPr lang="en-US" smtClean="0"/>
              <a:t>8/20/2020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ABF4E3-D76D-4F85-8A27-E4CFBF38AD5B}" type="slidenum">
              <a:rPr lang="en-US" smtClean="0"/>
              <a:t>‹#›</a:t>
            </a:fld>
            <a:endParaRPr lang="en-US" dirty="0"/>
          </a:p>
        </p:txBody>
      </p:sp>
    </p:spTree>
    <p:extLst>
      <p:ext uri="{BB962C8B-B14F-4D97-AF65-F5344CB8AC3E}">
        <p14:creationId xmlns:p14="http://schemas.microsoft.com/office/powerpoint/2010/main" val="35140582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E8F5BBA-3AE6-45DC-91EB-DF0413CAEFB3}" type="datetimeFigureOut">
              <a:rPr lang="en-US" smtClean="0"/>
              <a:t>8/20/2020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ABF4E3-D76D-4F85-8A27-E4CFBF38AD5B}" type="slidenum">
              <a:rPr lang="en-US" smtClean="0"/>
              <a:t>‹#›</a:t>
            </a:fld>
            <a:endParaRPr lang="en-US" dirty="0"/>
          </a:p>
        </p:txBody>
      </p:sp>
    </p:spTree>
    <p:extLst>
      <p:ext uri="{BB962C8B-B14F-4D97-AF65-F5344CB8AC3E}">
        <p14:creationId xmlns:p14="http://schemas.microsoft.com/office/powerpoint/2010/main" val="25054994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E8F5BBA-3AE6-45DC-91EB-DF0413CAEFB3}" type="datetimeFigureOut">
              <a:rPr lang="en-US" smtClean="0"/>
              <a:t>8/20/2020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ABF4E3-D76D-4F85-8A27-E4CFBF38AD5B}" type="slidenum">
              <a:rPr lang="en-US" smtClean="0"/>
              <a:t>‹#›</a:t>
            </a:fld>
            <a:endParaRPr lang="en-US" dirty="0"/>
          </a:p>
        </p:txBody>
      </p:sp>
    </p:spTree>
    <p:extLst>
      <p:ext uri="{BB962C8B-B14F-4D97-AF65-F5344CB8AC3E}">
        <p14:creationId xmlns:p14="http://schemas.microsoft.com/office/powerpoint/2010/main" val="21261484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E8F5BBA-3AE6-45DC-91EB-DF0413CAEFB3}" type="datetimeFigureOut">
              <a:rPr lang="en-US" smtClean="0"/>
              <a:t>8/20/2020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ABF4E3-D76D-4F85-8A27-E4CFBF38AD5B}" type="slidenum">
              <a:rPr lang="en-US" smtClean="0"/>
              <a:t>‹#›</a:t>
            </a:fld>
            <a:endParaRPr lang="en-US" dirty="0"/>
          </a:p>
        </p:txBody>
      </p:sp>
    </p:spTree>
    <p:extLst>
      <p:ext uri="{BB962C8B-B14F-4D97-AF65-F5344CB8AC3E}">
        <p14:creationId xmlns:p14="http://schemas.microsoft.com/office/powerpoint/2010/main" val="2506558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199" y="444662"/>
            <a:ext cx="8229599" cy="834078"/>
          </a:xfrm>
          <a:prstGeom prst="rect">
            <a:avLst/>
          </a:prstGeom>
        </p:spPr>
        <p:txBody>
          <a:bodyPr/>
          <a:lstStyle>
            <a:lvl1pPr algn="ctr">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5"/>
          <p:cNvSpPr>
            <a:spLocks noGrp="1" noChangeArrowheads="1"/>
          </p:cNvSpPr>
          <p:nvPr>
            <p:ph type="ftr" sz="quarter" idx="3"/>
          </p:nvPr>
        </p:nvSpPr>
        <p:spPr bwMode="auto">
          <a:xfrm>
            <a:off x="3124200" y="6551310"/>
            <a:ext cx="2895600" cy="2846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Calibri"/>
                <a:cs typeface="Calibri"/>
              </a:defRPr>
            </a:lvl1pPr>
          </a:lstStyle>
          <a:p>
            <a:fld id="{E10026D0-FE9E-4879-A812-C33439B6BC8C}" type="slidenum">
              <a:rPr lang="en-US" smtClean="0"/>
              <a:pPr/>
              <a:t>‹#›</a:t>
            </a:fld>
            <a:endParaRPr lang="en-US" dirty="0"/>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075771" y="497541"/>
            <a:ext cx="5787513" cy="1102659"/>
          </a:xfrm>
          <a:prstGeom prst="rect">
            <a:avLst/>
          </a:prstGeom>
        </p:spPr>
        <p:txBody>
          <a:bodyPr/>
          <a:lstStyle>
            <a:lvl1pPr algn="ctr">
              <a:defRPr/>
            </a:lvl1pPr>
          </a:lstStyle>
          <a:p>
            <a:r>
              <a:rPr lang="en-US" dirty="0"/>
              <a:t>Click to edit Master title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A5E55A7B-7854-E145-92D9-B491DF4BAE2D}" type="slidenum">
              <a:rPr lang="en-US" smtClean="0"/>
              <a:pPr/>
              <a:t>‹#›</a:t>
            </a:fld>
            <a:endParaRPr lang="en-US" dirty="0"/>
          </a:p>
        </p:txBody>
      </p:sp>
      <p:sp>
        <p:nvSpPr>
          <p:cNvPr id="8" name="Rectangle 5"/>
          <p:cNvSpPr txBox="1">
            <a:spLocks noChangeArrowheads="1"/>
          </p:cNvSpPr>
          <p:nvPr userDrawn="1"/>
        </p:nvSpPr>
        <p:spPr bwMode="auto">
          <a:xfrm>
            <a:off x="3123405" y="6566442"/>
            <a:ext cx="2895600" cy="2846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457200" rtl="0" eaLnBrk="1" latinLnBrk="0" hangingPunct="1">
              <a:defRPr sz="1400" kern="1200">
                <a:solidFill>
                  <a:schemeClr val="tx1"/>
                </a:solidFill>
                <a:latin typeface="Calibri"/>
                <a:ea typeface="+mn-ea"/>
                <a:cs typeface="Calibri"/>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10026D0-FE9E-4879-A812-C33439B6BC8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042722" y="101343"/>
            <a:ext cx="5787513" cy="1102659"/>
          </a:xfrm>
          <a:prstGeom prst="rect">
            <a:avLst/>
          </a:prstGeom>
        </p:spPr>
        <p:txBody>
          <a:bodyPr/>
          <a:lstStyle/>
          <a:p>
            <a:r>
              <a:rPr lang="en-US"/>
              <a:t>Click to edit Master title style</a:t>
            </a:r>
          </a:p>
        </p:txBody>
      </p:sp>
      <p:sp>
        <p:nvSpPr>
          <p:cNvPr id="4" name="Rectangle 5"/>
          <p:cNvSpPr>
            <a:spLocks noGrp="1" noChangeArrowheads="1"/>
          </p:cNvSpPr>
          <p:nvPr>
            <p:ph type="ftr" sz="quarter" idx="11"/>
          </p:nvPr>
        </p:nvSpPr>
        <p:spPr>
          <a:ln/>
        </p:spPr>
        <p:txBody>
          <a:bodyPr/>
          <a:lstStyle>
            <a:lvl1pPr>
              <a:defRPr/>
            </a:lvl1pPr>
          </a:lstStyle>
          <a:p>
            <a:endParaRPr lang="en-US" dirty="0"/>
          </a:p>
        </p:txBody>
      </p:sp>
      <p:sp>
        <p:nvSpPr>
          <p:cNvPr id="5" name="Rectangle 6"/>
          <p:cNvSpPr>
            <a:spLocks noGrp="1" noChangeArrowheads="1"/>
          </p:cNvSpPr>
          <p:nvPr>
            <p:ph type="sldNum" sz="quarter" idx="12"/>
          </p:nvPr>
        </p:nvSpPr>
        <p:spPr>
          <a:ln/>
        </p:spPr>
        <p:txBody>
          <a:bodyPr/>
          <a:lstStyle>
            <a:lvl1pPr>
              <a:defRPr/>
            </a:lvl1pPr>
          </a:lstStyle>
          <a:p>
            <a:fld id="{A5E55A7B-7854-E145-92D9-B491DF4BAE2D}" type="slidenum">
              <a:rPr lang="en-US" smtClean="0"/>
              <a:pPr/>
              <a:t>‹#›</a:t>
            </a:fld>
            <a:endParaRPr lang="en-US" dirty="0"/>
          </a:p>
        </p:txBody>
      </p:sp>
      <p:sp>
        <p:nvSpPr>
          <p:cNvPr id="6" name="Rectangle 5"/>
          <p:cNvSpPr txBox="1">
            <a:spLocks noChangeArrowheads="1"/>
          </p:cNvSpPr>
          <p:nvPr userDrawn="1"/>
        </p:nvSpPr>
        <p:spPr bwMode="auto">
          <a:xfrm>
            <a:off x="3123405" y="6143096"/>
            <a:ext cx="2895600" cy="2846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457200" rtl="0" eaLnBrk="1" latinLnBrk="0" hangingPunct="1">
              <a:defRPr sz="1400" kern="1200">
                <a:solidFill>
                  <a:schemeClr val="tx1"/>
                </a:solidFill>
                <a:latin typeface="Calibri"/>
                <a:ea typeface="+mn-ea"/>
                <a:cs typeface="Calibri"/>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10026D0-FE9E-4879-A812-C33439B6BC8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a:xfrm>
            <a:off x="930729" y="6566442"/>
            <a:ext cx="2895600" cy="284666"/>
          </a:xfrm>
          <a:ln/>
        </p:spPr>
        <p:txBody>
          <a:bodyPr/>
          <a:lstStyle>
            <a:lvl1pPr>
              <a:defRPr/>
            </a:lvl1pPr>
          </a:lstStyle>
          <a:p>
            <a:endParaRPr lang="en-US" dirty="0"/>
          </a:p>
        </p:txBody>
      </p:sp>
      <p:sp>
        <p:nvSpPr>
          <p:cNvPr id="4" name="Rectangle 6"/>
          <p:cNvSpPr>
            <a:spLocks noGrp="1" noChangeArrowheads="1"/>
          </p:cNvSpPr>
          <p:nvPr>
            <p:ph type="sldNum" sz="quarter" idx="12"/>
          </p:nvPr>
        </p:nvSpPr>
        <p:spPr>
          <a:ln/>
        </p:spPr>
        <p:txBody>
          <a:bodyPr/>
          <a:lstStyle>
            <a:lvl1pPr>
              <a:defRPr/>
            </a:lvl1pPr>
          </a:lstStyle>
          <a:p>
            <a:fld id="{A5E55A7B-7854-E145-92D9-B491DF4BAE2D}" type="slidenum">
              <a:rPr lang="en-US" smtClean="0"/>
              <a:pPr/>
              <a:t>‹#›</a:t>
            </a:fld>
            <a:endParaRPr lang="en-US" dirty="0"/>
          </a:p>
        </p:txBody>
      </p:sp>
      <p:sp>
        <p:nvSpPr>
          <p:cNvPr id="5" name="Rectangle 5"/>
          <p:cNvSpPr txBox="1">
            <a:spLocks noChangeArrowheads="1"/>
          </p:cNvSpPr>
          <p:nvPr userDrawn="1"/>
        </p:nvSpPr>
        <p:spPr bwMode="auto">
          <a:xfrm>
            <a:off x="3123405" y="6553200"/>
            <a:ext cx="2895600" cy="2846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457200" rtl="0" eaLnBrk="1" latinLnBrk="0" hangingPunct="1">
              <a:defRPr sz="1400" kern="1200">
                <a:solidFill>
                  <a:schemeClr val="tx1"/>
                </a:solidFill>
                <a:latin typeface="Calibri"/>
                <a:ea typeface="+mn-ea"/>
                <a:cs typeface="Calibri"/>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10026D0-FE9E-4879-A812-C33439B6BC8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1" name="Rectangle 20"/>
          <p:cNvSpPr/>
          <p:nvPr userDrawn="1"/>
        </p:nvSpPr>
        <p:spPr>
          <a:xfrm>
            <a:off x="0" y="6553200"/>
            <a:ext cx="9144000" cy="304800"/>
          </a:xfrm>
          <a:prstGeom prst="rect">
            <a:avLst/>
          </a:prstGeom>
          <a:solidFill>
            <a:srgbClr val="9E8C7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2" name="Rectangle 21"/>
          <p:cNvSpPr/>
          <p:nvPr userDrawn="1"/>
        </p:nvSpPr>
        <p:spPr>
          <a:xfrm>
            <a:off x="0" y="6451600"/>
            <a:ext cx="9144000" cy="76200"/>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3" name="TextBox 22"/>
          <p:cNvSpPr txBox="1"/>
          <p:nvPr userDrawn="1"/>
        </p:nvSpPr>
        <p:spPr>
          <a:xfrm>
            <a:off x="2825578" y="6172200"/>
            <a:ext cx="5480222" cy="287258"/>
          </a:xfrm>
          <a:prstGeom prst="rect">
            <a:avLst/>
          </a:prstGeom>
          <a:noFill/>
        </p:spPr>
        <p:txBody>
          <a:bodyPr wrap="square">
            <a:spAutoFit/>
          </a:bodyPr>
          <a:lstStyle/>
          <a:p>
            <a:pPr algn="r">
              <a:defRPr/>
            </a:pPr>
            <a:r>
              <a:rPr lang="en-US" sz="950" baseline="30000" dirty="0">
                <a:latin typeface="Arial" pitchFamily="-112" charset="0"/>
              </a:rPr>
              <a:t>Sandia National Laboratories is a multi-program laboratory managed and operated by Sandia Corporation, a wholly owned subsidiary of Lockheed Martin Corporation, for the U.S. Department of Energy’s National Nuclear Security Administration under contract DE-AC04-94AL85000. </a:t>
            </a:r>
          </a:p>
        </p:txBody>
      </p:sp>
      <p:pic>
        <p:nvPicPr>
          <p:cNvPr id="24" name="Picture 13" descr="NNSAlogo_Black.jpg"/>
          <p:cNvPicPr>
            <a:picLocks noChangeAspect="1"/>
          </p:cNvPicPr>
          <p:nvPr userDrawn="1"/>
        </p:nvPicPr>
        <p:blipFill>
          <a:blip r:embed="rId2"/>
          <a:srcRect/>
          <a:stretch>
            <a:fillRect/>
          </a:stretch>
        </p:blipFill>
        <p:spPr bwMode="auto">
          <a:xfrm>
            <a:off x="212725" y="6119813"/>
            <a:ext cx="1023938" cy="247650"/>
          </a:xfrm>
          <a:prstGeom prst="rect">
            <a:avLst/>
          </a:prstGeom>
          <a:noFill/>
          <a:ln w="9525">
            <a:noFill/>
            <a:miter lim="800000"/>
            <a:headEnd/>
            <a:tailEnd/>
          </a:ln>
        </p:spPr>
      </p:pic>
      <p:sp>
        <p:nvSpPr>
          <p:cNvPr id="28" name="Title 1"/>
          <p:cNvSpPr>
            <a:spLocks noGrp="1"/>
          </p:cNvSpPr>
          <p:nvPr>
            <p:ph type="ctrTitle"/>
          </p:nvPr>
        </p:nvSpPr>
        <p:spPr>
          <a:xfrm>
            <a:off x="905932" y="2215721"/>
            <a:ext cx="7772400" cy="1516019"/>
          </a:xfrm>
          <a:prstGeom prst="rect">
            <a:avLst/>
          </a:prstGeom>
        </p:spPr>
        <p:txBody>
          <a:bodyPr/>
          <a:lstStyle>
            <a:lvl1pPr algn="r">
              <a:defRPr>
                <a:solidFill>
                  <a:srgbClr val="9D8C78"/>
                </a:solidFill>
              </a:defRPr>
            </a:lvl1pPr>
          </a:lstStyle>
          <a:p>
            <a:r>
              <a:rPr lang="en-US" dirty="0"/>
              <a:t>Click to edit Master title style</a:t>
            </a:r>
          </a:p>
        </p:txBody>
      </p:sp>
      <p:sp>
        <p:nvSpPr>
          <p:cNvPr id="29" name="Subtitle 2"/>
          <p:cNvSpPr>
            <a:spLocks noGrp="1"/>
          </p:cNvSpPr>
          <p:nvPr>
            <p:ph type="subTitle" idx="1"/>
          </p:nvPr>
        </p:nvSpPr>
        <p:spPr>
          <a:xfrm>
            <a:off x="3029638" y="4092943"/>
            <a:ext cx="5641337" cy="923900"/>
          </a:xfrm>
        </p:spPr>
        <p:txBody>
          <a:bodyPr/>
          <a:lstStyle>
            <a:lvl1pPr marL="0" indent="0" algn="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pic>
        <p:nvPicPr>
          <p:cNvPr id="34" name="Picture 7" descr="SNL_Motto.png"/>
          <p:cNvPicPr>
            <a:picLocks noChangeAspect="1"/>
          </p:cNvPicPr>
          <p:nvPr userDrawn="1"/>
        </p:nvPicPr>
        <p:blipFill>
          <a:blip r:embed="rId3"/>
          <a:srcRect/>
          <a:stretch>
            <a:fillRect/>
          </a:stretch>
        </p:blipFill>
        <p:spPr bwMode="auto">
          <a:xfrm>
            <a:off x="1227138" y="711359"/>
            <a:ext cx="5394325" cy="304800"/>
          </a:xfrm>
          <a:prstGeom prst="rect">
            <a:avLst/>
          </a:prstGeom>
          <a:noFill/>
          <a:ln w="9525">
            <a:noFill/>
            <a:miter lim="800000"/>
            <a:headEnd/>
            <a:tailEnd/>
          </a:ln>
        </p:spPr>
      </p:pic>
      <p:pic>
        <p:nvPicPr>
          <p:cNvPr id="36" name="Picture 12" descr="NNSAlogo_Black.jpg"/>
          <p:cNvPicPr>
            <a:picLocks noChangeAspect="1"/>
          </p:cNvPicPr>
          <p:nvPr userDrawn="1"/>
        </p:nvPicPr>
        <p:blipFill>
          <a:blip r:embed="rId4"/>
          <a:stretch>
            <a:fillRect/>
          </a:stretch>
        </p:blipFill>
        <p:spPr bwMode="auto">
          <a:xfrm>
            <a:off x="1380066" y="6115572"/>
            <a:ext cx="850737" cy="276233"/>
          </a:xfrm>
          <a:prstGeom prst="rect">
            <a:avLst/>
          </a:prstGeom>
          <a:noFill/>
          <a:ln w="9525">
            <a:noFill/>
            <a:miter lim="800000"/>
            <a:headEnd/>
            <a:tailEnd/>
          </a:ln>
        </p:spPr>
      </p:pic>
      <p:sp>
        <p:nvSpPr>
          <p:cNvPr id="37" name="Rectangle 5"/>
          <p:cNvSpPr>
            <a:spLocks noGrp="1" noChangeArrowheads="1"/>
          </p:cNvSpPr>
          <p:nvPr>
            <p:ph type="ftr" sz="quarter" idx="3"/>
          </p:nvPr>
        </p:nvSpPr>
        <p:spPr bwMode="auto">
          <a:xfrm>
            <a:off x="3123405" y="6519332"/>
            <a:ext cx="2895600" cy="2846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Calibri"/>
                <a:cs typeface="Calibri"/>
              </a:defRPr>
            </a:lvl1pPr>
          </a:lstStyle>
          <a:p>
            <a:fld id="{52A701E1-AE24-4ACC-A25C-08EE2BD4529B}" type="slidenum">
              <a:rPr lang="en-US" smtClean="0"/>
              <a:pPr/>
              <a:t>‹#›</a:t>
            </a:fld>
            <a:endParaRPr lang="en-US" dirty="0"/>
          </a:p>
        </p:txBody>
      </p:sp>
    </p:spTree>
    <p:extLst>
      <p:ext uri="{BB962C8B-B14F-4D97-AF65-F5344CB8AC3E}">
        <p14:creationId xmlns:p14="http://schemas.microsoft.com/office/powerpoint/2010/main" val="421463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E8F5BBA-3AE6-45DC-91EB-DF0413CAEFB3}" type="datetimeFigureOut">
              <a:rPr lang="en-US" smtClean="0"/>
              <a:t>8/20/2020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ABF4E3-D76D-4F85-8A27-E4CFBF38AD5B}" type="slidenum">
              <a:rPr lang="en-US" smtClean="0"/>
              <a:t>‹#›</a:t>
            </a:fld>
            <a:endParaRPr lang="en-US" dirty="0"/>
          </a:p>
        </p:txBody>
      </p:sp>
    </p:spTree>
    <p:extLst>
      <p:ext uri="{BB962C8B-B14F-4D97-AF65-F5344CB8AC3E}">
        <p14:creationId xmlns:p14="http://schemas.microsoft.com/office/powerpoint/2010/main" val="970687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E8F5BBA-3AE6-45DC-91EB-DF0413CAEFB3}" type="datetimeFigureOut">
              <a:rPr lang="en-US" smtClean="0"/>
              <a:t>8/20/2020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ABF4E3-D76D-4F85-8A27-E4CFBF38AD5B}" type="slidenum">
              <a:rPr lang="en-US" smtClean="0"/>
              <a:t>‹#›</a:t>
            </a:fld>
            <a:endParaRPr lang="en-US" dirty="0"/>
          </a:p>
        </p:txBody>
      </p:sp>
    </p:spTree>
    <p:extLst>
      <p:ext uri="{BB962C8B-B14F-4D97-AF65-F5344CB8AC3E}">
        <p14:creationId xmlns:p14="http://schemas.microsoft.com/office/powerpoint/2010/main" val="2822934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E8F5BBA-3AE6-45DC-91EB-DF0413CAEFB3}" type="datetimeFigureOut">
              <a:rPr lang="en-US" smtClean="0"/>
              <a:t>8/20/2020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ABF4E3-D76D-4F85-8A27-E4CFBF38AD5B}" type="slidenum">
              <a:rPr lang="en-US" smtClean="0"/>
              <a:t>‹#›</a:t>
            </a:fld>
            <a:endParaRPr lang="en-US" dirty="0"/>
          </a:p>
        </p:txBody>
      </p:sp>
    </p:spTree>
    <p:extLst>
      <p:ext uri="{BB962C8B-B14F-4D97-AF65-F5344CB8AC3E}">
        <p14:creationId xmlns:p14="http://schemas.microsoft.com/office/powerpoint/2010/main" val="1690192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flipV="1">
            <a:off x="0" y="6527799"/>
            <a:ext cx="9144000" cy="45719"/>
          </a:xfrm>
          <a:prstGeom prst="rect">
            <a:avLst/>
          </a:prstGeom>
          <a:solidFill>
            <a:schemeClr val="accent5">
              <a:lumMod val="60000"/>
              <a:lumOff val="40000"/>
            </a:schemeClr>
          </a:solidFill>
          <a:ln>
            <a:solidFill>
              <a:srgbClr val="00206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030" name="Rectangle 3"/>
          <p:cNvSpPr>
            <a:spLocks noGrp="1" noChangeArrowheads="1"/>
          </p:cNvSpPr>
          <p:nvPr>
            <p:ph type="body" idx="1"/>
          </p:nvPr>
        </p:nvSpPr>
        <p:spPr bwMode="auto">
          <a:xfrm>
            <a:off x="457200" y="1278740"/>
            <a:ext cx="8229600" cy="484742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Rectangle 5"/>
          <p:cNvSpPr>
            <a:spLocks noGrp="1" noChangeArrowheads="1"/>
          </p:cNvSpPr>
          <p:nvPr>
            <p:ph type="ftr" sz="quarter" idx="3"/>
          </p:nvPr>
        </p:nvSpPr>
        <p:spPr bwMode="auto">
          <a:xfrm>
            <a:off x="3124200" y="6576509"/>
            <a:ext cx="2895600" cy="2846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FFFFFF"/>
                </a:solidFill>
                <a:latin typeface="Calibri"/>
                <a:cs typeface="Calibri"/>
              </a:defRPr>
            </a:lvl1pPr>
          </a:lstStyle>
          <a:p>
            <a:endParaRPr lang="en-US" dirty="0"/>
          </a:p>
        </p:txBody>
      </p:sp>
      <p:sp>
        <p:nvSpPr>
          <p:cNvPr id="4" name="Rectangle 6"/>
          <p:cNvSpPr>
            <a:spLocks noGrp="1" noChangeArrowheads="1"/>
          </p:cNvSpPr>
          <p:nvPr>
            <p:ph type="sldNum" sz="quarter" idx="4"/>
          </p:nvPr>
        </p:nvSpPr>
        <p:spPr bwMode="auto">
          <a:xfrm>
            <a:off x="0" y="6553200"/>
            <a:ext cx="523875"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fld id="{A5E55A7B-7854-E145-92D9-B491DF4BAE2D}" type="slidenum">
              <a:rPr lang="en-US" smtClean="0"/>
              <a:pPr/>
              <a:t>‹#›</a:t>
            </a:fld>
            <a:endParaRPr lang="en-US" dirty="0"/>
          </a:p>
        </p:txBody>
      </p:sp>
      <p:pic>
        <p:nvPicPr>
          <p:cNvPr id="10" name="Picture 20" descr="branding-logo-hi-res"/>
          <p:cNvPicPr>
            <a:picLocks noChangeAspect="1" noChangeArrowheads="1"/>
          </p:cNvPicPr>
          <p:nvPr userDrawn="1"/>
        </p:nvPicPr>
        <p:blipFill>
          <a:blip r:embed="rId8" cstate="print"/>
          <a:srcRect/>
          <a:stretch>
            <a:fillRect/>
          </a:stretch>
        </p:blipFill>
        <p:spPr bwMode="auto">
          <a:xfrm>
            <a:off x="118503" y="101344"/>
            <a:ext cx="1542132" cy="456214"/>
          </a:xfrm>
          <a:prstGeom prst="rect">
            <a:avLst/>
          </a:prstGeom>
          <a:noFill/>
          <a:ln w="9525">
            <a:noFill/>
            <a:miter lim="800000"/>
            <a:headEnd/>
            <a:tailEnd/>
          </a:ln>
        </p:spPr>
      </p:pic>
      <p:pic>
        <p:nvPicPr>
          <p:cNvPr id="2" name="Picture 1">
            <a:extLst>
              <a:ext uri="{FF2B5EF4-FFF2-40B4-BE49-F238E27FC236}">
                <a16:creationId xmlns:a16="http://schemas.microsoft.com/office/drawing/2014/main" id="{08F9A56B-5B5A-451C-9ADB-05F3154C338C}"/>
              </a:ext>
            </a:extLst>
          </p:cNvPr>
          <p:cNvPicPr>
            <a:picLocks noChangeAspect="1"/>
          </p:cNvPicPr>
          <p:nvPr userDrawn="1"/>
        </p:nvPicPr>
        <p:blipFill>
          <a:blip r:embed="rId9"/>
          <a:stretch>
            <a:fillRect/>
          </a:stretch>
        </p:blipFill>
        <p:spPr>
          <a:xfrm>
            <a:off x="186822" y="558160"/>
            <a:ext cx="837938" cy="365860"/>
          </a:xfrm>
          <a:prstGeom prst="rect">
            <a:avLst/>
          </a:prstGeom>
        </p:spPr>
      </p:pic>
    </p:spTree>
  </p:cSld>
  <p:clrMap bg1="lt1" tx1="dk1" bg2="lt2" tx2="dk2" accent1="accent1" accent2="accent2" accent3="accent3" accent4="accent4" accent5="accent5" accent6="accent6" hlink="hlink" folHlink="folHlink"/>
  <p:sldLayoutIdLst>
    <p:sldLayoutId id="2147483798" r:id="rId1"/>
    <p:sldLayoutId id="2147483785" r:id="rId2"/>
    <p:sldLayoutId id="2147483787" r:id="rId3"/>
    <p:sldLayoutId id="2147483789" r:id="rId4"/>
    <p:sldLayoutId id="2147483790" r:id="rId5"/>
    <p:sldLayoutId id="2147483799" r:id="rId6"/>
  </p:sldLayoutIdLst>
  <p:hf sldNum="0" hdr="0" dt="0"/>
  <p:txStyles>
    <p:titleStyle>
      <a:lvl1pPr algn="l" rtl="0" eaLnBrk="1" fontAlgn="base" hangingPunct="1">
        <a:spcBef>
          <a:spcPct val="0"/>
        </a:spcBef>
        <a:spcAft>
          <a:spcPct val="0"/>
        </a:spcAft>
        <a:defRPr sz="4000">
          <a:solidFill>
            <a:srgbClr val="102E54"/>
          </a:solidFill>
          <a:latin typeface="Calibri"/>
          <a:ea typeface="ＭＳ Ｐゴシック" charset="-128"/>
          <a:cs typeface="Calibri"/>
        </a:defRPr>
      </a:lvl1pPr>
      <a:lvl2pPr algn="l" rtl="0" eaLnBrk="1" fontAlgn="base" hangingPunct="1">
        <a:spcBef>
          <a:spcPct val="0"/>
        </a:spcBef>
        <a:spcAft>
          <a:spcPct val="0"/>
        </a:spcAft>
        <a:defRPr sz="4000">
          <a:solidFill>
            <a:srgbClr val="102E54"/>
          </a:solidFill>
          <a:latin typeface="Calibri" charset="0"/>
          <a:ea typeface="ＭＳ Ｐゴシック" charset="-128"/>
        </a:defRPr>
      </a:lvl2pPr>
      <a:lvl3pPr algn="l" rtl="0" eaLnBrk="1" fontAlgn="base" hangingPunct="1">
        <a:spcBef>
          <a:spcPct val="0"/>
        </a:spcBef>
        <a:spcAft>
          <a:spcPct val="0"/>
        </a:spcAft>
        <a:defRPr sz="4000">
          <a:solidFill>
            <a:srgbClr val="102E54"/>
          </a:solidFill>
          <a:latin typeface="Calibri" charset="0"/>
          <a:ea typeface="ＭＳ Ｐゴシック" charset="-128"/>
        </a:defRPr>
      </a:lvl3pPr>
      <a:lvl4pPr algn="l" rtl="0" eaLnBrk="1" fontAlgn="base" hangingPunct="1">
        <a:spcBef>
          <a:spcPct val="0"/>
        </a:spcBef>
        <a:spcAft>
          <a:spcPct val="0"/>
        </a:spcAft>
        <a:defRPr sz="4000">
          <a:solidFill>
            <a:srgbClr val="102E54"/>
          </a:solidFill>
          <a:latin typeface="Calibri" charset="0"/>
          <a:ea typeface="ＭＳ Ｐゴシック" charset="-128"/>
        </a:defRPr>
      </a:lvl4pPr>
      <a:lvl5pPr algn="l" rtl="0" eaLnBrk="1" fontAlgn="base" hangingPunct="1">
        <a:spcBef>
          <a:spcPct val="0"/>
        </a:spcBef>
        <a:spcAft>
          <a:spcPct val="0"/>
        </a:spcAft>
        <a:defRPr sz="4000">
          <a:solidFill>
            <a:srgbClr val="102E54"/>
          </a:solidFill>
          <a:latin typeface="Calibri" charset="0"/>
          <a:ea typeface="ＭＳ Ｐゴシック" charset="-128"/>
        </a:defRPr>
      </a:lvl5pPr>
      <a:lvl6pPr marL="457200" algn="ctr" rtl="0" eaLnBrk="1" fontAlgn="base" hangingPunct="1">
        <a:spcBef>
          <a:spcPct val="0"/>
        </a:spcBef>
        <a:spcAft>
          <a:spcPct val="0"/>
        </a:spcAft>
        <a:defRPr sz="4400">
          <a:solidFill>
            <a:schemeClr val="tx2"/>
          </a:solidFill>
          <a:latin typeface="Arial" pitchFamily="-112" charset="0"/>
        </a:defRPr>
      </a:lvl6pPr>
      <a:lvl7pPr marL="914400" algn="ctr" rtl="0" eaLnBrk="1" fontAlgn="base" hangingPunct="1">
        <a:spcBef>
          <a:spcPct val="0"/>
        </a:spcBef>
        <a:spcAft>
          <a:spcPct val="0"/>
        </a:spcAft>
        <a:defRPr sz="4400">
          <a:solidFill>
            <a:schemeClr val="tx2"/>
          </a:solidFill>
          <a:latin typeface="Arial" pitchFamily="-112" charset="0"/>
        </a:defRPr>
      </a:lvl7pPr>
      <a:lvl8pPr marL="1371600" algn="ctr" rtl="0" eaLnBrk="1" fontAlgn="base" hangingPunct="1">
        <a:spcBef>
          <a:spcPct val="0"/>
        </a:spcBef>
        <a:spcAft>
          <a:spcPct val="0"/>
        </a:spcAft>
        <a:defRPr sz="4400">
          <a:solidFill>
            <a:schemeClr val="tx2"/>
          </a:solidFill>
          <a:latin typeface="Arial" pitchFamily="-112" charset="0"/>
        </a:defRPr>
      </a:lvl8pPr>
      <a:lvl9pPr marL="1828800" algn="ctr" rtl="0" eaLnBrk="1" fontAlgn="base" hangingPunct="1">
        <a:spcBef>
          <a:spcPct val="0"/>
        </a:spcBef>
        <a:spcAft>
          <a:spcPct val="0"/>
        </a:spcAft>
        <a:defRPr sz="4400">
          <a:solidFill>
            <a:schemeClr val="tx2"/>
          </a:solidFill>
          <a:latin typeface="Arial" pitchFamily="-112" charset="0"/>
        </a:defRPr>
      </a:lvl9pPr>
    </p:titleStyle>
    <p:bodyStyle>
      <a:lvl1pPr marL="342900" indent="-342900" algn="l" rtl="0" eaLnBrk="1" fontAlgn="base" hangingPunct="1">
        <a:spcBef>
          <a:spcPct val="20000"/>
        </a:spcBef>
        <a:spcAft>
          <a:spcPct val="0"/>
        </a:spcAft>
        <a:buClr>
          <a:srgbClr val="102E54"/>
        </a:buClr>
        <a:buFont typeface="Wingdings" pitchFamily="-111" charset="2"/>
        <a:buChar char="§"/>
        <a:defRPr sz="2400">
          <a:solidFill>
            <a:schemeClr val="tx1"/>
          </a:solidFill>
          <a:latin typeface="Calibri"/>
          <a:ea typeface="ＭＳ Ｐゴシック" charset="-128"/>
          <a:cs typeface="Calibri"/>
        </a:defRPr>
      </a:lvl1pPr>
      <a:lvl2pPr marL="742950" indent="-285750" algn="l" rtl="0" eaLnBrk="1" fontAlgn="base" hangingPunct="1">
        <a:spcBef>
          <a:spcPct val="20000"/>
        </a:spcBef>
        <a:spcAft>
          <a:spcPct val="0"/>
        </a:spcAft>
        <a:buClr>
          <a:srgbClr val="800000"/>
        </a:buClr>
        <a:buFont typeface="Wingdings" pitchFamily="-111" charset="2"/>
        <a:buChar char="§"/>
        <a:defRPr sz="2000">
          <a:solidFill>
            <a:schemeClr val="tx1"/>
          </a:solidFill>
          <a:latin typeface="Calibri"/>
          <a:ea typeface="ＭＳ Ｐゴシック" pitchFamily="-112" charset="-128"/>
          <a:cs typeface="Calibri"/>
        </a:defRPr>
      </a:lvl2pPr>
      <a:lvl3pPr marL="1143000" indent="-228600" algn="l" rtl="0" eaLnBrk="1" fontAlgn="base" hangingPunct="1">
        <a:spcBef>
          <a:spcPct val="20000"/>
        </a:spcBef>
        <a:spcAft>
          <a:spcPct val="0"/>
        </a:spcAft>
        <a:buClr>
          <a:srgbClr val="9E8C78"/>
        </a:buClr>
        <a:buFont typeface="Wingdings" pitchFamily="-111" charset="2"/>
        <a:buChar char="§"/>
        <a:defRPr>
          <a:solidFill>
            <a:schemeClr val="tx1"/>
          </a:solidFill>
          <a:latin typeface="Calibri"/>
          <a:ea typeface="ＭＳ Ｐゴシック" pitchFamily="-112" charset="-128"/>
          <a:cs typeface="Calibri"/>
        </a:defRPr>
      </a:lvl3pPr>
      <a:lvl4pPr marL="1600200" indent="-228600" algn="l" rtl="0" eaLnBrk="1" fontAlgn="base" hangingPunct="1">
        <a:spcBef>
          <a:spcPct val="20000"/>
        </a:spcBef>
        <a:spcAft>
          <a:spcPct val="0"/>
        </a:spcAft>
        <a:buChar char="–"/>
        <a:defRPr sz="1600">
          <a:solidFill>
            <a:schemeClr val="tx1"/>
          </a:solidFill>
          <a:latin typeface="Calibri"/>
          <a:ea typeface="ＭＳ Ｐゴシック" pitchFamily="-112" charset="-128"/>
          <a:cs typeface="Calibri"/>
        </a:defRPr>
      </a:lvl4pPr>
      <a:lvl5pPr marL="2057400" indent="-228600" algn="l" rtl="0" eaLnBrk="1" fontAlgn="base" hangingPunct="1">
        <a:spcBef>
          <a:spcPct val="20000"/>
        </a:spcBef>
        <a:spcAft>
          <a:spcPct val="0"/>
        </a:spcAft>
        <a:buChar char="»"/>
        <a:defRPr sz="1600">
          <a:solidFill>
            <a:schemeClr val="tx1"/>
          </a:solidFill>
          <a:latin typeface="Calibri"/>
          <a:ea typeface="ＭＳ Ｐゴシック" pitchFamily="-112" charset="-128"/>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8F5BBA-3AE6-45DC-91EB-DF0413CAEFB3}" type="datetimeFigureOut">
              <a:rPr lang="en-US" smtClean="0"/>
              <a:t>8/20/2020</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ABF4E3-D76D-4F85-8A27-E4CFBF38AD5B}" type="slidenum">
              <a:rPr lang="en-US" smtClean="0"/>
              <a:t>‹#›</a:t>
            </a:fld>
            <a:endParaRPr lang="en-US" dirty="0"/>
          </a:p>
        </p:txBody>
      </p:sp>
    </p:spTree>
    <p:extLst>
      <p:ext uri="{BB962C8B-B14F-4D97-AF65-F5344CB8AC3E}">
        <p14:creationId xmlns:p14="http://schemas.microsoft.com/office/powerpoint/2010/main" val="3934942440"/>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wg-maccs-entity@sandia.gov"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hyperlink" Target="https://ersdt.fogbugz.com/"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maccs.sandia.gov/maccs.asp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www.fogbugz.com/tutorial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4145057" y="3223289"/>
            <a:ext cx="4450680" cy="1901949"/>
          </a:xfrm>
        </p:spPr>
        <p:txBody>
          <a:bodyPr/>
          <a:lstStyle/>
          <a:p>
            <a:pPr>
              <a:spcBef>
                <a:spcPts val="0"/>
              </a:spcBef>
            </a:pPr>
            <a:r>
              <a:rPr lang="en-US" sz="2000" dirty="0"/>
              <a:t>Jennifer Leute, Dustin Whitener</a:t>
            </a:r>
          </a:p>
          <a:p>
            <a:pPr>
              <a:spcBef>
                <a:spcPts val="0"/>
              </a:spcBef>
            </a:pPr>
            <a:r>
              <a:rPr lang="en-US" sz="2000" dirty="0"/>
              <a:t>Sandia National Laboratories</a:t>
            </a:r>
          </a:p>
          <a:p>
            <a:pPr>
              <a:spcBef>
                <a:spcPts val="0"/>
              </a:spcBef>
            </a:pPr>
            <a:endParaRPr lang="en-US" sz="2000" dirty="0"/>
          </a:p>
          <a:p>
            <a:pPr>
              <a:spcBef>
                <a:spcPts val="0"/>
              </a:spcBef>
            </a:pPr>
            <a:r>
              <a:rPr lang="en-US" sz="2000" dirty="0"/>
              <a:t>Salman Haq</a:t>
            </a:r>
          </a:p>
          <a:p>
            <a:pPr>
              <a:spcBef>
                <a:spcPts val="0"/>
              </a:spcBef>
            </a:pPr>
            <a:r>
              <a:rPr lang="en-US" sz="2000" dirty="0"/>
              <a:t>US Nuclear Regulatory Commission</a:t>
            </a:r>
          </a:p>
          <a:p>
            <a:pPr>
              <a:spcBef>
                <a:spcPts val="200"/>
              </a:spcBef>
            </a:pPr>
            <a:endParaRPr lang="en-US" sz="600" dirty="0"/>
          </a:p>
          <a:p>
            <a:pPr>
              <a:spcBef>
                <a:spcPts val="0"/>
              </a:spcBef>
            </a:pPr>
            <a:r>
              <a:rPr lang="en-US" sz="1400" dirty="0"/>
              <a:t>IMUG 2020</a:t>
            </a:r>
          </a:p>
        </p:txBody>
      </p:sp>
      <p:sp>
        <p:nvSpPr>
          <p:cNvPr id="5" name="Title 4"/>
          <p:cNvSpPr>
            <a:spLocks noGrp="1"/>
          </p:cNvSpPr>
          <p:nvPr>
            <p:ph type="ctrTitle"/>
          </p:nvPr>
        </p:nvSpPr>
        <p:spPr>
          <a:xfrm>
            <a:off x="4113212" y="1762747"/>
            <a:ext cx="4514370" cy="1263733"/>
          </a:xfrm>
        </p:spPr>
        <p:txBody>
          <a:bodyPr/>
          <a:lstStyle/>
          <a:p>
            <a:pPr latinLnBrk="1">
              <a:lnSpc>
                <a:spcPct val="80000"/>
              </a:lnSpc>
            </a:pPr>
            <a:r>
              <a:rPr lang="en-US" altLang="ko-KR" sz="3200" kern="1200" dirty="0">
                <a:solidFill>
                  <a:schemeClr val="dk1"/>
                </a:solidFill>
                <a:latin typeface="Arial" panose="020B0604020202020204" pitchFamily="34" charset="0"/>
                <a:cs typeface="Arial" panose="020B0604020202020204" pitchFamily="34" charset="0"/>
              </a:rPr>
              <a:t>Problem Reporting and Corrective Actions</a:t>
            </a:r>
          </a:p>
        </p:txBody>
      </p:sp>
      <p:sp>
        <p:nvSpPr>
          <p:cNvPr id="2" name="AutoShape 2" descr="https://mail.google.com/mail/?ui=2&amp;ik=9aabe874e6&amp;view=att&amp;th=144b929da6258e4b&amp;attid=0.1&amp;disp=emb&amp;zw&amp;atsh=1"/>
          <p:cNvSpPr>
            <a:spLocks noChangeAspect="1" noChangeArrowheads="1"/>
          </p:cNvSpPr>
          <p:nvPr/>
        </p:nvSpPr>
        <p:spPr bwMode="auto">
          <a:xfrm>
            <a:off x="155575" y="-2286000"/>
            <a:ext cx="7610475" cy="47720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 name="AutoShape 4" descr="https://mail.google.com/mail/?ui=2&amp;ik=9aabe874e6&amp;view=att&amp;th=144b929da6258e4b&amp;attid=0.1&amp;disp=emb&amp;zw&amp;atsh=1"/>
          <p:cNvSpPr>
            <a:spLocks noChangeAspect="1" noChangeArrowheads="1"/>
          </p:cNvSpPr>
          <p:nvPr/>
        </p:nvSpPr>
        <p:spPr bwMode="auto">
          <a:xfrm>
            <a:off x="307975" y="-2133600"/>
            <a:ext cx="7610475" cy="47720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9" name="Picture 13" descr="NNSAlogo_Black.jpg"/>
          <p:cNvPicPr>
            <a:picLocks noChangeAspect="1"/>
          </p:cNvPicPr>
          <p:nvPr/>
        </p:nvPicPr>
        <p:blipFill>
          <a:blip r:embed="rId3"/>
          <a:srcRect/>
          <a:stretch>
            <a:fillRect/>
          </a:stretch>
        </p:blipFill>
        <p:spPr bwMode="auto">
          <a:xfrm>
            <a:off x="245505" y="6584489"/>
            <a:ext cx="1023938" cy="247650"/>
          </a:xfrm>
          <a:prstGeom prst="rect">
            <a:avLst/>
          </a:prstGeom>
          <a:noFill/>
          <a:ln w="9525">
            <a:noFill/>
            <a:miter lim="800000"/>
            <a:headEnd/>
            <a:tailEnd/>
          </a:ln>
        </p:spPr>
      </p:pic>
      <p:pic>
        <p:nvPicPr>
          <p:cNvPr id="10" name="Picture 12" descr="NNSAlogo_Black.jpg"/>
          <p:cNvPicPr>
            <a:picLocks noChangeAspect="1"/>
          </p:cNvPicPr>
          <p:nvPr/>
        </p:nvPicPr>
        <p:blipFill>
          <a:blip r:embed="rId4"/>
          <a:stretch>
            <a:fillRect/>
          </a:stretch>
        </p:blipFill>
        <p:spPr bwMode="auto">
          <a:xfrm>
            <a:off x="1269443" y="6585780"/>
            <a:ext cx="850737" cy="276233"/>
          </a:xfrm>
          <a:prstGeom prst="rect">
            <a:avLst/>
          </a:prstGeom>
          <a:noFill/>
          <a:ln w="9525">
            <a:noFill/>
            <a:miter lim="800000"/>
            <a:headEnd/>
            <a:tailEnd/>
          </a:ln>
        </p:spPr>
      </p:pic>
      <p:sp>
        <p:nvSpPr>
          <p:cNvPr id="11" name="TextBox 10"/>
          <p:cNvSpPr txBox="1"/>
          <p:nvPr/>
        </p:nvSpPr>
        <p:spPr>
          <a:xfrm>
            <a:off x="2053349" y="6585780"/>
            <a:ext cx="6767922" cy="276999"/>
          </a:xfrm>
          <a:prstGeom prst="rect">
            <a:avLst/>
          </a:prstGeom>
          <a:noFill/>
        </p:spPr>
        <p:txBody>
          <a:bodyPr wrap="square">
            <a:spAutoFit/>
          </a:bodyPr>
          <a:lstStyle/>
          <a:p>
            <a:r>
              <a:rPr lang="en-US" sz="600" dirty="0"/>
              <a:t>Sandia National Laboratories is a </a:t>
            </a:r>
            <a:r>
              <a:rPr lang="en-US" sz="600" dirty="0" err="1"/>
              <a:t>multimission</a:t>
            </a:r>
            <a:r>
              <a:rPr lang="en-US" sz="600" dirty="0"/>
              <a:t> laboratory managed and operated by National Technology &amp; Engineering Solutions of Sandia, LLC, a wholly owned subsidiary of Honeywell International Inc., for the U.S. Department of Energy’s National Nuclear Security Administration under contract DE-NA0003525. SAND2020-8762 C</a:t>
            </a:r>
          </a:p>
        </p:txBody>
      </p:sp>
      <p:pic>
        <p:nvPicPr>
          <p:cNvPr id="7" name="Picture 6">
            <a:extLst>
              <a:ext uri="{FF2B5EF4-FFF2-40B4-BE49-F238E27FC236}">
                <a16:creationId xmlns:a16="http://schemas.microsoft.com/office/drawing/2014/main" id="{B906947C-F59B-49CA-B259-2122E757E61B}"/>
              </a:ext>
            </a:extLst>
          </p:cNvPr>
          <p:cNvPicPr>
            <a:picLocks noChangeAspect="1"/>
          </p:cNvPicPr>
          <p:nvPr/>
        </p:nvPicPr>
        <p:blipFill>
          <a:blip r:embed="rId5"/>
          <a:stretch>
            <a:fillRect/>
          </a:stretch>
        </p:blipFill>
        <p:spPr>
          <a:xfrm>
            <a:off x="391737" y="1648046"/>
            <a:ext cx="3721475" cy="3731029"/>
          </a:xfrm>
          <a:prstGeom prst="rect">
            <a:avLst/>
          </a:prstGeom>
        </p:spPr>
      </p:pic>
    </p:spTree>
    <p:extLst>
      <p:ext uri="{BB962C8B-B14F-4D97-AF65-F5344CB8AC3E}">
        <p14:creationId xmlns:p14="http://schemas.microsoft.com/office/powerpoint/2010/main" val="328798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03609" y="2597408"/>
            <a:ext cx="5211591" cy="689489"/>
          </a:xfrm>
        </p:spPr>
        <p:txBody>
          <a:bodyPr/>
          <a:lstStyle/>
          <a:p>
            <a:pPr algn="ctr"/>
            <a:r>
              <a:rPr lang="en-US" dirty="0"/>
              <a:t>Backup Information: </a:t>
            </a:r>
            <a:r>
              <a:rPr lang="en-US" dirty="0" err="1"/>
              <a:t>FogBugz</a:t>
            </a:r>
            <a:r>
              <a:rPr lang="en-US" dirty="0"/>
              <a:t> Tutorials</a:t>
            </a:r>
          </a:p>
        </p:txBody>
      </p:sp>
      <p:sp>
        <p:nvSpPr>
          <p:cNvPr id="4" name="Footer Placeholder 3"/>
          <p:cNvSpPr>
            <a:spLocks noGrp="1"/>
          </p:cNvSpPr>
          <p:nvPr>
            <p:ph type="ftr" sz="quarter" idx="3"/>
          </p:nvPr>
        </p:nvSpPr>
        <p:spPr/>
        <p:txBody>
          <a:bodyPr/>
          <a:lstStyle/>
          <a:p>
            <a:fld id="{E10026D0-FE9E-4879-A812-C33439B6BC8C}" type="slidenum">
              <a:rPr lang="en-US" smtClean="0"/>
              <a:pPr/>
              <a:t>10</a:t>
            </a:fld>
            <a:endParaRPr lang="en-US" dirty="0"/>
          </a:p>
        </p:txBody>
      </p:sp>
    </p:spTree>
    <p:extLst>
      <p:ext uri="{BB962C8B-B14F-4D97-AF65-F5344CB8AC3E}">
        <p14:creationId xmlns:p14="http://schemas.microsoft.com/office/powerpoint/2010/main" val="9149479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EA783-49CB-4120-8A06-097DAA2719B5}"/>
              </a:ext>
            </a:extLst>
          </p:cNvPr>
          <p:cNvSpPr>
            <a:spLocks noGrp="1"/>
          </p:cNvSpPr>
          <p:nvPr>
            <p:ph type="title"/>
          </p:nvPr>
        </p:nvSpPr>
        <p:spPr/>
        <p:txBody>
          <a:bodyPr/>
          <a:lstStyle/>
          <a:p>
            <a:r>
              <a:rPr lang="en-US" dirty="0"/>
              <a:t>Introduction to New Tool</a:t>
            </a:r>
          </a:p>
        </p:txBody>
      </p:sp>
      <p:sp>
        <p:nvSpPr>
          <p:cNvPr id="3" name="Content Placeholder 2">
            <a:extLst>
              <a:ext uri="{FF2B5EF4-FFF2-40B4-BE49-F238E27FC236}">
                <a16:creationId xmlns:a16="http://schemas.microsoft.com/office/drawing/2014/main" id="{8573B2B3-354F-4B03-8606-0F361C81A8D0}"/>
              </a:ext>
            </a:extLst>
          </p:cNvPr>
          <p:cNvSpPr>
            <a:spLocks noGrp="1"/>
          </p:cNvSpPr>
          <p:nvPr>
            <p:ph idx="1"/>
          </p:nvPr>
        </p:nvSpPr>
        <p:spPr>
          <a:xfrm>
            <a:off x="457200" y="1473455"/>
            <a:ext cx="8229600" cy="4847424"/>
          </a:xfrm>
        </p:spPr>
        <p:txBody>
          <a:bodyPr/>
          <a:lstStyle/>
          <a:p>
            <a:r>
              <a:rPr lang="en-US" dirty="0"/>
              <a:t>Bugzilla previously used problem reporting tool for MACCS</a:t>
            </a:r>
          </a:p>
          <a:p>
            <a:r>
              <a:rPr lang="en-US" dirty="0"/>
              <a:t>Migration to </a:t>
            </a:r>
            <a:r>
              <a:rPr lang="en-US" dirty="0" err="1"/>
              <a:t>Fogbugz</a:t>
            </a:r>
            <a:r>
              <a:rPr lang="en-US" dirty="0"/>
              <a:t> starting in August 2020</a:t>
            </a:r>
          </a:p>
          <a:p>
            <a:r>
              <a:rPr lang="en-US" dirty="0"/>
              <a:t>Provides users increased capabilities</a:t>
            </a:r>
          </a:p>
          <a:p>
            <a:pPr lvl="1"/>
            <a:r>
              <a:rPr lang="en-US" dirty="0"/>
              <a:t>Ability to directly enter case information </a:t>
            </a:r>
          </a:p>
          <a:p>
            <a:pPr lvl="1"/>
            <a:r>
              <a:rPr lang="en-US" dirty="0"/>
              <a:t>Ability to view case database</a:t>
            </a:r>
          </a:p>
          <a:p>
            <a:pPr lvl="1"/>
            <a:r>
              <a:rPr lang="en-US" dirty="0"/>
              <a:t>Ability to provide more information for case resolution and priority</a:t>
            </a:r>
          </a:p>
          <a:p>
            <a:pPr lvl="1"/>
            <a:endParaRPr lang="en-US" dirty="0"/>
          </a:p>
          <a:p>
            <a:endParaRPr lang="en-US" dirty="0"/>
          </a:p>
          <a:p>
            <a:endParaRPr lang="en-US" dirty="0"/>
          </a:p>
        </p:txBody>
      </p:sp>
      <p:sp>
        <p:nvSpPr>
          <p:cNvPr id="4" name="Footer Placeholder 3">
            <a:extLst>
              <a:ext uri="{FF2B5EF4-FFF2-40B4-BE49-F238E27FC236}">
                <a16:creationId xmlns:a16="http://schemas.microsoft.com/office/drawing/2014/main" id="{3BF814D8-EB9A-4308-9D39-3D6708D3D905}"/>
              </a:ext>
            </a:extLst>
          </p:cNvPr>
          <p:cNvSpPr>
            <a:spLocks noGrp="1"/>
          </p:cNvSpPr>
          <p:nvPr>
            <p:ph type="ftr" sz="quarter" idx="3"/>
          </p:nvPr>
        </p:nvSpPr>
        <p:spPr/>
        <p:txBody>
          <a:bodyPr/>
          <a:lstStyle/>
          <a:p>
            <a:fld id="{E10026D0-FE9E-4879-A812-C33439B6BC8C}" type="slidenum">
              <a:rPr lang="en-US" smtClean="0"/>
              <a:pPr/>
              <a:t>11</a:t>
            </a:fld>
            <a:endParaRPr lang="en-US" dirty="0"/>
          </a:p>
        </p:txBody>
      </p:sp>
      <p:pic>
        <p:nvPicPr>
          <p:cNvPr id="5" name="Picture 4">
            <a:extLst>
              <a:ext uri="{FF2B5EF4-FFF2-40B4-BE49-F238E27FC236}">
                <a16:creationId xmlns:a16="http://schemas.microsoft.com/office/drawing/2014/main" id="{FA8ED572-11BF-42AD-A6CB-8DB5F0F0EB23}"/>
              </a:ext>
            </a:extLst>
          </p:cNvPr>
          <p:cNvPicPr>
            <a:picLocks noChangeAspect="1"/>
          </p:cNvPicPr>
          <p:nvPr/>
        </p:nvPicPr>
        <p:blipFill>
          <a:blip r:embed="rId2"/>
          <a:stretch>
            <a:fillRect/>
          </a:stretch>
        </p:blipFill>
        <p:spPr>
          <a:xfrm>
            <a:off x="5408564" y="4788446"/>
            <a:ext cx="2971800" cy="1219200"/>
          </a:xfrm>
          <a:prstGeom prst="rect">
            <a:avLst/>
          </a:prstGeom>
        </p:spPr>
      </p:pic>
    </p:spTree>
    <p:extLst>
      <p:ext uri="{BB962C8B-B14F-4D97-AF65-F5344CB8AC3E}">
        <p14:creationId xmlns:p14="http://schemas.microsoft.com/office/powerpoint/2010/main" val="27723415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EA783-49CB-4120-8A06-097DAA2719B5}"/>
              </a:ext>
            </a:extLst>
          </p:cNvPr>
          <p:cNvSpPr>
            <a:spLocks noGrp="1"/>
          </p:cNvSpPr>
          <p:nvPr>
            <p:ph type="title"/>
          </p:nvPr>
        </p:nvSpPr>
        <p:spPr/>
        <p:txBody>
          <a:bodyPr/>
          <a:lstStyle/>
          <a:p>
            <a:r>
              <a:rPr lang="en-US" dirty="0"/>
              <a:t>How to Login to </a:t>
            </a:r>
            <a:r>
              <a:rPr lang="en-US" dirty="0" err="1"/>
              <a:t>FogBugz</a:t>
            </a:r>
            <a:endParaRPr lang="en-US" dirty="0"/>
          </a:p>
        </p:txBody>
      </p:sp>
      <p:sp>
        <p:nvSpPr>
          <p:cNvPr id="3" name="Content Placeholder 2">
            <a:extLst>
              <a:ext uri="{FF2B5EF4-FFF2-40B4-BE49-F238E27FC236}">
                <a16:creationId xmlns:a16="http://schemas.microsoft.com/office/drawing/2014/main" id="{8573B2B3-354F-4B03-8606-0F361C81A8D0}"/>
              </a:ext>
            </a:extLst>
          </p:cNvPr>
          <p:cNvSpPr>
            <a:spLocks noGrp="1"/>
          </p:cNvSpPr>
          <p:nvPr>
            <p:ph idx="1"/>
          </p:nvPr>
        </p:nvSpPr>
        <p:spPr>
          <a:xfrm>
            <a:off x="457200" y="1473454"/>
            <a:ext cx="8407086" cy="1955545"/>
          </a:xfrm>
        </p:spPr>
        <p:txBody>
          <a:bodyPr/>
          <a:lstStyle/>
          <a:p>
            <a:r>
              <a:rPr lang="en-US" dirty="0"/>
              <a:t>Login email sent to MACCS registered emails</a:t>
            </a:r>
          </a:p>
          <a:p>
            <a:r>
              <a:rPr lang="en-US" dirty="0"/>
              <a:t>Contact </a:t>
            </a:r>
            <a:r>
              <a:rPr lang="en-US" dirty="0">
                <a:hlinkClick r:id="rId3"/>
              </a:rPr>
              <a:t>wg-maccs-entity@sandia.gov</a:t>
            </a:r>
            <a:r>
              <a:rPr lang="en-US" dirty="0"/>
              <a:t> if you did not receive the email to login</a:t>
            </a:r>
          </a:p>
          <a:p>
            <a:r>
              <a:rPr lang="en-US" dirty="0"/>
              <a:t>Follow email link or directly login to </a:t>
            </a:r>
            <a:r>
              <a:rPr lang="en-US" dirty="0">
                <a:hlinkClick r:id="rId4"/>
              </a:rPr>
              <a:t>https://ersdt.fogbugz.com</a:t>
            </a:r>
            <a:endParaRPr lang="en-US" dirty="0"/>
          </a:p>
          <a:p>
            <a:r>
              <a:rPr lang="en-US" dirty="0"/>
              <a:t>Search for Project Name: “MACCS Issues and Recommendations”</a:t>
            </a:r>
          </a:p>
          <a:p>
            <a:endParaRPr lang="en-US" dirty="0"/>
          </a:p>
          <a:p>
            <a:pPr lvl="1"/>
            <a:endParaRPr lang="en-US" dirty="0"/>
          </a:p>
          <a:p>
            <a:pPr marL="0" indent="0">
              <a:buNone/>
            </a:pPr>
            <a:endParaRPr lang="en-US" b="1" dirty="0"/>
          </a:p>
          <a:p>
            <a:endParaRPr lang="en-US" dirty="0"/>
          </a:p>
        </p:txBody>
      </p:sp>
      <p:sp>
        <p:nvSpPr>
          <p:cNvPr id="4" name="Footer Placeholder 3">
            <a:extLst>
              <a:ext uri="{FF2B5EF4-FFF2-40B4-BE49-F238E27FC236}">
                <a16:creationId xmlns:a16="http://schemas.microsoft.com/office/drawing/2014/main" id="{3BF814D8-EB9A-4308-9D39-3D6708D3D905}"/>
              </a:ext>
            </a:extLst>
          </p:cNvPr>
          <p:cNvSpPr>
            <a:spLocks noGrp="1"/>
          </p:cNvSpPr>
          <p:nvPr>
            <p:ph type="ftr" sz="quarter" idx="3"/>
          </p:nvPr>
        </p:nvSpPr>
        <p:spPr/>
        <p:txBody>
          <a:bodyPr/>
          <a:lstStyle/>
          <a:p>
            <a:fld id="{E10026D0-FE9E-4879-A812-C33439B6BC8C}" type="slidenum">
              <a:rPr lang="en-US" smtClean="0"/>
              <a:pPr/>
              <a:t>12</a:t>
            </a:fld>
            <a:endParaRPr lang="en-US" dirty="0"/>
          </a:p>
        </p:txBody>
      </p:sp>
      <p:pic>
        <p:nvPicPr>
          <p:cNvPr id="7" name="Picture 6">
            <a:extLst>
              <a:ext uri="{FF2B5EF4-FFF2-40B4-BE49-F238E27FC236}">
                <a16:creationId xmlns:a16="http://schemas.microsoft.com/office/drawing/2014/main" id="{5B9B276B-0E02-41DD-A689-E451271D369D}"/>
              </a:ext>
            </a:extLst>
          </p:cNvPr>
          <p:cNvPicPr>
            <a:picLocks noChangeAspect="1"/>
          </p:cNvPicPr>
          <p:nvPr/>
        </p:nvPicPr>
        <p:blipFill>
          <a:blip r:embed="rId5"/>
          <a:stretch>
            <a:fillRect/>
          </a:stretch>
        </p:blipFill>
        <p:spPr>
          <a:xfrm>
            <a:off x="279709" y="4163012"/>
            <a:ext cx="8584577" cy="2250326"/>
          </a:xfrm>
          <a:prstGeom prst="rect">
            <a:avLst/>
          </a:prstGeom>
        </p:spPr>
      </p:pic>
    </p:spTree>
    <p:extLst>
      <p:ext uri="{BB962C8B-B14F-4D97-AF65-F5344CB8AC3E}">
        <p14:creationId xmlns:p14="http://schemas.microsoft.com/office/powerpoint/2010/main" val="42773552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1A74B2DF-27FC-4FC7-AB0A-C590EFD5AF73}"/>
              </a:ext>
            </a:extLst>
          </p:cNvPr>
          <p:cNvSpPr>
            <a:spLocks noGrp="1"/>
          </p:cNvSpPr>
          <p:nvPr>
            <p:ph type="ftr" sz="quarter" idx="3"/>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E10026D0-FE9E-4879-A812-C33439B6BC8C}" type="slidenum">
              <a:rPr kumimoji="0" lang="en-US" sz="1400" b="0" i="0" u="none" strike="noStrike" kern="1200" cap="none" spc="0" normalizeH="0" baseline="0" noProof="0" smtClean="0">
                <a:ln>
                  <a:noFill/>
                </a:ln>
                <a:solidFill>
                  <a:prstClr val="black"/>
                </a:solidFill>
                <a:effectLst/>
                <a:uLnTx/>
                <a:uFillTx/>
                <a:latin typeface="Calibri"/>
                <a:ea typeface="+mn-ea"/>
                <a:cs typeface="Calibri"/>
              </a:rPr>
              <a:pPr marL="0" marR="0" lvl="0" indent="0" algn="ctr" defTabSz="457200" rtl="0" eaLnBrk="1" fontAlgn="auto" latinLnBrk="0" hangingPunct="1">
                <a:lnSpc>
                  <a:spcPct val="100000"/>
                </a:lnSpc>
                <a:spcBef>
                  <a:spcPts val="0"/>
                </a:spcBef>
                <a:spcAft>
                  <a:spcPts val="0"/>
                </a:spcAft>
                <a:buClrTx/>
                <a:buSzTx/>
                <a:buFontTx/>
                <a:buNone/>
                <a:tabLst/>
                <a:defRPr/>
              </a:pPr>
              <a:t>13</a:t>
            </a:fld>
            <a:endParaRPr kumimoji="0" lang="en-US" sz="1400" b="0" i="0" u="none" strike="noStrike" kern="1200" cap="none" spc="0" normalizeH="0" baseline="0" noProof="0" dirty="0">
              <a:ln>
                <a:noFill/>
              </a:ln>
              <a:solidFill>
                <a:prstClr val="black"/>
              </a:solidFill>
              <a:effectLst/>
              <a:uLnTx/>
              <a:uFillTx/>
              <a:latin typeface="Calibri"/>
              <a:ea typeface="+mn-ea"/>
              <a:cs typeface="Calibri"/>
            </a:endParaRPr>
          </a:p>
        </p:txBody>
      </p:sp>
      <p:sp>
        <p:nvSpPr>
          <p:cNvPr id="9" name="Title 1">
            <a:extLst>
              <a:ext uri="{FF2B5EF4-FFF2-40B4-BE49-F238E27FC236}">
                <a16:creationId xmlns:a16="http://schemas.microsoft.com/office/drawing/2014/main" id="{C6CBB63D-AE0D-46D1-9019-3B4B0D5568F0}"/>
              </a:ext>
            </a:extLst>
          </p:cNvPr>
          <p:cNvSpPr txBox="1">
            <a:spLocks/>
          </p:cNvSpPr>
          <p:nvPr/>
        </p:nvSpPr>
        <p:spPr>
          <a:xfrm>
            <a:off x="2103609" y="2597408"/>
            <a:ext cx="5211591" cy="689489"/>
          </a:xfrm>
          <a:prstGeom prst="rect">
            <a:avLst/>
          </a:prstGeom>
        </p:spPr>
        <p:txBody>
          <a:bodyPr/>
          <a:lstStyle>
            <a:lvl1pPr algn="l" rtl="0" eaLnBrk="1" fontAlgn="base" hangingPunct="1">
              <a:spcBef>
                <a:spcPct val="0"/>
              </a:spcBef>
              <a:spcAft>
                <a:spcPct val="0"/>
              </a:spcAft>
              <a:defRPr sz="4000">
                <a:solidFill>
                  <a:srgbClr val="102E54"/>
                </a:solidFill>
                <a:latin typeface="Calibri"/>
                <a:ea typeface="ＭＳ Ｐゴシック" charset="-128"/>
                <a:cs typeface="Calibri"/>
              </a:defRPr>
            </a:lvl1pPr>
            <a:lvl2pPr algn="l" rtl="0" eaLnBrk="1" fontAlgn="base" hangingPunct="1">
              <a:spcBef>
                <a:spcPct val="0"/>
              </a:spcBef>
              <a:spcAft>
                <a:spcPct val="0"/>
              </a:spcAft>
              <a:defRPr sz="4000">
                <a:solidFill>
                  <a:srgbClr val="102E54"/>
                </a:solidFill>
                <a:latin typeface="Calibri" charset="0"/>
                <a:ea typeface="ＭＳ Ｐゴシック" charset="-128"/>
              </a:defRPr>
            </a:lvl2pPr>
            <a:lvl3pPr algn="l" rtl="0" eaLnBrk="1" fontAlgn="base" hangingPunct="1">
              <a:spcBef>
                <a:spcPct val="0"/>
              </a:spcBef>
              <a:spcAft>
                <a:spcPct val="0"/>
              </a:spcAft>
              <a:defRPr sz="4000">
                <a:solidFill>
                  <a:srgbClr val="102E54"/>
                </a:solidFill>
                <a:latin typeface="Calibri" charset="0"/>
                <a:ea typeface="ＭＳ Ｐゴシック" charset="-128"/>
              </a:defRPr>
            </a:lvl3pPr>
            <a:lvl4pPr algn="l" rtl="0" eaLnBrk="1" fontAlgn="base" hangingPunct="1">
              <a:spcBef>
                <a:spcPct val="0"/>
              </a:spcBef>
              <a:spcAft>
                <a:spcPct val="0"/>
              </a:spcAft>
              <a:defRPr sz="4000">
                <a:solidFill>
                  <a:srgbClr val="102E54"/>
                </a:solidFill>
                <a:latin typeface="Calibri" charset="0"/>
                <a:ea typeface="ＭＳ Ｐゴシック" charset="-128"/>
              </a:defRPr>
            </a:lvl4pPr>
            <a:lvl5pPr algn="l" rtl="0" eaLnBrk="1" fontAlgn="base" hangingPunct="1">
              <a:spcBef>
                <a:spcPct val="0"/>
              </a:spcBef>
              <a:spcAft>
                <a:spcPct val="0"/>
              </a:spcAft>
              <a:defRPr sz="4000">
                <a:solidFill>
                  <a:srgbClr val="102E54"/>
                </a:solidFill>
                <a:latin typeface="Calibri" charset="0"/>
                <a:ea typeface="ＭＳ Ｐゴシック" charset="-128"/>
              </a:defRPr>
            </a:lvl5pPr>
            <a:lvl6pPr marL="457200" algn="ctr" rtl="0" eaLnBrk="1" fontAlgn="base" hangingPunct="1">
              <a:spcBef>
                <a:spcPct val="0"/>
              </a:spcBef>
              <a:spcAft>
                <a:spcPct val="0"/>
              </a:spcAft>
              <a:defRPr sz="4400">
                <a:solidFill>
                  <a:schemeClr val="tx2"/>
                </a:solidFill>
                <a:latin typeface="Arial" pitchFamily="-112" charset="0"/>
              </a:defRPr>
            </a:lvl6pPr>
            <a:lvl7pPr marL="914400" algn="ctr" rtl="0" eaLnBrk="1" fontAlgn="base" hangingPunct="1">
              <a:spcBef>
                <a:spcPct val="0"/>
              </a:spcBef>
              <a:spcAft>
                <a:spcPct val="0"/>
              </a:spcAft>
              <a:defRPr sz="4400">
                <a:solidFill>
                  <a:schemeClr val="tx2"/>
                </a:solidFill>
                <a:latin typeface="Arial" pitchFamily="-112" charset="0"/>
              </a:defRPr>
            </a:lvl7pPr>
            <a:lvl8pPr marL="1371600" algn="ctr" rtl="0" eaLnBrk="1" fontAlgn="base" hangingPunct="1">
              <a:spcBef>
                <a:spcPct val="0"/>
              </a:spcBef>
              <a:spcAft>
                <a:spcPct val="0"/>
              </a:spcAft>
              <a:defRPr sz="4400">
                <a:solidFill>
                  <a:schemeClr val="tx2"/>
                </a:solidFill>
                <a:latin typeface="Arial" pitchFamily="-112" charset="0"/>
              </a:defRPr>
            </a:lvl8pPr>
            <a:lvl9pPr marL="1828800" algn="ctr" rtl="0" eaLnBrk="1" fontAlgn="base" hangingPunct="1">
              <a:spcBef>
                <a:spcPct val="0"/>
              </a:spcBef>
              <a:spcAft>
                <a:spcPct val="0"/>
              </a:spcAft>
              <a:defRPr sz="4400">
                <a:solidFill>
                  <a:schemeClr val="tx2"/>
                </a:solidFill>
                <a:latin typeface="Arial" pitchFamily="-112"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a:ln>
                  <a:noFill/>
                </a:ln>
                <a:solidFill>
                  <a:srgbClr val="102E54"/>
                </a:solidFill>
                <a:effectLst/>
                <a:uLnTx/>
                <a:uFillTx/>
                <a:latin typeface="Calibri"/>
                <a:ea typeface="ＭＳ Ｐゴシック" charset="-128"/>
                <a:cs typeface="Calibri"/>
              </a:rPr>
              <a:t>Live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a:ln>
                  <a:noFill/>
                </a:ln>
                <a:solidFill>
                  <a:srgbClr val="102E54"/>
                </a:solidFill>
                <a:effectLst/>
                <a:uLnTx/>
                <a:uFillTx/>
                <a:latin typeface="Calibri"/>
                <a:ea typeface="ＭＳ Ｐゴシック" charset="-128"/>
                <a:cs typeface="Calibri"/>
              </a:rPr>
              <a:t>Demonstration</a:t>
            </a:r>
          </a:p>
        </p:txBody>
      </p:sp>
      <p:pic>
        <p:nvPicPr>
          <p:cNvPr id="2" name="Picture 1">
            <a:extLst>
              <a:ext uri="{FF2B5EF4-FFF2-40B4-BE49-F238E27FC236}">
                <a16:creationId xmlns:a16="http://schemas.microsoft.com/office/drawing/2014/main" id="{6AD5A3D6-9DF9-4482-B563-E747444C33B4}"/>
              </a:ext>
            </a:extLst>
          </p:cNvPr>
          <p:cNvPicPr>
            <a:picLocks noChangeAspect="1"/>
          </p:cNvPicPr>
          <p:nvPr/>
        </p:nvPicPr>
        <p:blipFill>
          <a:blip r:embed="rId3"/>
          <a:stretch>
            <a:fillRect/>
          </a:stretch>
        </p:blipFill>
        <p:spPr>
          <a:xfrm>
            <a:off x="0" y="1521784"/>
            <a:ext cx="9144000" cy="2840736"/>
          </a:xfrm>
          <a:prstGeom prst="rect">
            <a:avLst/>
          </a:prstGeom>
        </p:spPr>
      </p:pic>
      <p:sp>
        <p:nvSpPr>
          <p:cNvPr id="5" name="Title 1">
            <a:extLst>
              <a:ext uri="{FF2B5EF4-FFF2-40B4-BE49-F238E27FC236}">
                <a16:creationId xmlns:a16="http://schemas.microsoft.com/office/drawing/2014/main" id="{18A1A3A8-5E17-4971-A0B8-8E8E57D9D359}"/>
              </a:ext>
            </a:extLst>
          </p:cNvPr>
          <p:cNvSpPr>
            <a:spLocks noGrp="1"/>
          </p:cNvSpPr>
          <p:nvPr>
            <p:ph type="title"/>
          </p:nvPr>
        </p:nvSpPr>
        <p:spPr>
          <a:xfrm>
            <a:off x="457199" y="444662"/>
            <a:ext cx="8229599" cy="834078"/>
          </a:xfrm>
        </p:spPr>
        <p:txBody>
          <a:bodyPr/>
          <a:lstStyle/>
          <a:p>
            <a:r>
              <a:rPr lang="en-US" dirty="0"/>
              <a:t>How to Report a Case -1</a:t>
            </a:r>
          </a:p>
        </p:txBody>
      </p:sp>
      <p:cxnSp>
        <p:nvCxnSpPr>
          <p:cNvPr id="6" name="Straight Arrow Connector 5">
            <a:extLst>
              <a:ext uri="{FF2B5EF4-FFF2-40B4-BE49-F238E27FC236}">
                <a16:creationId xmlns:a16="http://schemas.microsoft.com/office/drawing/2014/main" id="{00CAE135-FAED-4495-BB78-1DD899B269DE}"/>
              </a:ext>
            </a:extLst>
          </p:cNvPr>
          <p:cNvCxnSpPr>
            <a:cxnSpLocks/>
          </p:cNvCxnSpPr>
          <p:nvPr/>
        </p:nvCxnSpPr>
        <p:spPr>
          <a:xfrm flipV="1">
            <a:off x="5697719" y="3463763"/>
            <a:ext cx="0" cy="1622977"/>
          </a:xfrm>
          <a:prstGeom prst="straightConnector1">
            <a:avLst/>
          </a:prstGeom>
          <a:ln w="1206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12E58414-0E8A-44C8-8B51-171D8966F838}"/>
              </a:ext>
            </a:extLst>
          </p:cNvPr>
          <p:cNvCxnSpPr>
            <a:cxnSpLocks/>
          </p:cNvCxnSpPr>
          <p:nvPr/>
        </p:nvCxnSpPr>
        <p:spPr>
          <a:xfrm flipV="1">
            <a:off x="1109769" y="3429000"/>
            <a:ext cx="0" cy="1622978"/>
          </a:xfrm>
          <a:prstGeom prst="straightConnector1">
            <a:avLst/>
          </a:prstGeom>
          <a:ln w="1206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E6411123-64FF-4295-B7B3-41F0BC74CE89}"/>
              </a:ext>
            </a:extLst>
          </p:cNvPr>
          <p:cNvSpPr txBox="1"/>
          <p:nvPr/>
        </p:nvSpPr>
        <p:spPr>
          <a:xfrm>
            <a:off x="-334413" y="5322597"/>
            <a:ext cx="7550086"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FF0000"/>
                </a:solidFill>
                <a:effectLst/>
                <a:uLnTx/>
                <a:uFillTx/>
                <a:latin typeface="Arial"/>
                <a:ea typeface="+mn-ea"/>
                <a:cs typeface="+mn-cs"/>
              </a:rPr>
              <a:t>Select “New Case” to Report a Case</a:t>
            </a:r>
          </a:p>
        </p:txBody>
      </p:sp>
    </p:spTree>
    <p:extLst>
      <p:ext uri="{BB962C8B-B14F-4D97-AF65-F5344CB8AC3E}">
        <p14:creationId xmlns:p14="http://schemas.microsoft.com/office/powerpoint/2010/main" val="30028950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22EAF577-6E24-497D-A4CD-D3735C94D416}"/>
              </a:ext>
            </a:extLst>
          </p:cNvPr>
          <p:cNvSpPr>
            <a:spLocks noGrp="1"/>
          </p:cNvSpPr>
          <p:nvPr>
            <p:ph type="ftr" sz="quarter" idx="3"/>
          </p:nvPr>
        </p:nvSpPr>
        <p:spPr/>
        <p:txBody>
          <a:bodyPr/>
          <a:lstStyle/>
          <a:p>
            <a:fld id="{E10026D0-FE9E-4879-A812-C33439B6BC8C}" type="slidenum">
              <a:rPr lang="en-US" smtClean="0"/>
              <a:pPr/>
              <a:t>14</a:t>
            </a:fld>
            <a:endParaRPr lang="en-US" dirty="0"/>
          </a:p>
        </p:txBody>
      </p:sp>
      <p:pic>
        <p:nvPicPr>
          <p:cNvPr id="3" name="Picture 2">
            <a:extLst>
              <a:ext uri="{FF2B5EF4-FFF2-40B4-BE49-F238E27FC236}">
                <a16:creationId xmlns:a16="http://schemas.microsoft.com/office/drawing/2014/main" id="{B184B601-D6F3-4841-B8D6-7CF18FF69F00}"/>
              </a:ext>
            </a:extLst>
          </p:cNvPr>
          <p:cNvPicPr>
            <a:picLocks noChangeAspect="1"/>
          </p:cNvPicPr>
          <p:nvPr/>
        </p:nvPicPr>
        <p:blipFill>
          <a:blip r:embed="rId3"/>
          <a:stretch>
            <a:fillRect/>
          </a:stretch>
        </p:blipFill>
        <p:spPr>
          <a:xfrm>
            <a:off x="0" y="1553767"/>
            <a:ext cx="9144000" cy="5093563"/>
          </a:xfrm>
          <a:prstGeom prst="rect">
            <a:avLst/>
          </a:prstGeom>
        </p:spPr>
      </p:pic>
      <p:sp>
        <p:nvSpPr>
          <p:cNvPr id="5" name="TextBox 4">
            <a:extLst>
              <a:ext uri="{FF2B5EF4-FFF2-40B4-BE49-F238E27FC236}">
                <a16:creationId xmlns:a16="http://schemas.microsoft.com/office/drawing/2014/main" id="{D36F5FBA-A22D-4841-B172-568583E8840E}"/>
              </a:ext>
            </a:extLst>
          </p:cNvPr>
          <p:cNvSpPr txBox="1"/>
          <p:nvPr/>
        </p:nvSpPr>
        <p:spPr>
          <a:xfrm>
            <a:off x="2610293" y="3843670"/>
            <a:ext cx="5874488" cy="1477328"/>
          </a:xfrm>
          <a:prstGeom prst="rect">
            <a:avLst/>
          </a:prstGeom>
          <a:noFill/>
        </p:spPr>
        <p:txBody>
          <a:bodyPr wrap="square" rtlCol="0">
            <a:spAutoFit/>
          </a:bodyPr>
          <a:lstStyle/>
          <a:p>
            <a:r>
              <a:rPr lang="en-US" dirty="0">
                <a:solidFill>
                  <a:srgbClr val="FF0000"/>
                </a:solidFill>
              </a:rPr>
              <a:t>Include information on issue observations: </a:t>
            </a:r>
          </a:p>
          <a:p>
            <a:pPr marL="285750" indent="-285750">
              <a:buFontTx/>
              <a:buChar char="-"/>
            </a:pPr>
            <a:r>
              <a:rPr lang="en-US" dirty="0">
                <a:solidFill>
                  <a:srgbClr val="FF0000"/>
                </a:solidFill>
              </a:rPr>
              <a:t>What were you trying to accomplish? </a:t>
            </a:r>
          </a:p>
          <a:p>
            <a:pPr marL="285750" indent="-285750">
              <a:buFontTx/>
              <a:buChar char="-"/>
            </a:pPr>
            <a:r>
              <a:rPr lang="en-US" dirty="0">
                <a:solidFill>
                  <a:srgbClr val="FF0000"/>
                </a:solidFill>
              </a:rPr>
              <a:t>What errors did you see?</a:t>
            </a:r>
          </a:p>
          <a:p>
            <a:pPr marL="285750" indent="-285750">
              <a:buFontTx/>
              <a:buChar char="-"/>
            </a:pPr>
            <a:r>
              <a:rPr lang="en-US" dirty="0">
                <a:solidFill>
                  <a:srgbClr val="FF0000"/>
                </a:solidFill>
              </a:rPr>
              <a:t>Any and all information you can provide is greatly appreciated!</a:t>
            </a:r>
          </a:p>
        </p:txBody>
      </p:sp>
      <p:sp>
        <p:nvSpPr>
          <p:cNvPr id="6" name="TextBox 5">
            <a:extLst>
              <a:ext uri="{FF2B5EF4-FFF2-40B4-BE49-F238E27FC236}">
                <a16:creationId xmlns:a16="http://schemas.microsoft.com/office/drawing/2014/main" id="{1CFD4791-DE65-4905-900A-96660F9FA6CA}"/>
              </a:ext>
            </a:extLst>
          </p:cNvPr>
          <p:cNvSpPr txBox="1"/>
          <p:nvPr/>
        </p:nvSpPr>
        <p:spPr>
          <a:xfrm>
            <a:off x="4704907" y="5998242"/>
            <a:ext cx="4439093" cy="646331"/>
          </a:xfrm>
          <a:prstGeom prst="rect">
            <a:avLst/>
          </a:prstGeom>
          <a:noFill/>
        </p:spPr>
        <p:txBody>
          <a:bodyPr wrap="square" rtlCol="0">
            <a:spAutoFit/>
          </a:bodyPr>
          <a:lstStyle/>
          <a:p>
            <a:r>
              <a:rPr lang="en-US" dirty="0">
                <a:solidFill>
                  <a:srgbClr val="FF0000"/>
                </a:solidFill>
              </a:rPr>
              <a:t>Please include related files, </a:t>
            </a:r>
            <a:r>
              <a:rPr lang="en-US" dirty="0" err="1">
                <a:solidFill>
                  <a:srgbClr val="FF0000"/>
                </a:solidFill>
              </a:rPr>
              <a:t>screenprints</a:t>
            </a:r>
            <a:r>
              <a:rPr lang="en-US" dirty="0">
                <a:solidFill>
                  <a:srgbClr val="FF0000"/>
                </a:solidFill>
              </a:rPr>
              <a:t>, input, and output files if possible</a:t>
            </a:r>
          </a:p>
        </p:txBody>
      </p:sp>
      <p:cxnSp>
        <p:nvCxnSpPr>
          <p:cNvPr id="8" name="Straight Arrow Connector 7">
            <a:extLst>
              <a:ext uri="{FF2B5EF4-FFF2-40B4-BE49-F238E27FC236}">
                <a16:creationId xmlns:a16="http://schemas.microsoft.com/office/drawing/2014/main" id="{C570EF11-3804-4830-A40F-0E14530F4304}"/>
              </a:ext>
            </a:extLst>
          </p:cNvPr>
          <p:cNvCxnSpPr>
            <a:cxnSpLocks/>
          </p:cNvCxnSpPr>
          <p:nvPr/>
        </p:nvCxnSpPr>
        <p:spPr>
          <a:xfrm flipV="1">
            <a:off x="6725093" y="5656521"/>
            <a:ext cx="893135" cy="34172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D8FFBB93-1DFA-4D2B-9D16-5795781B30E3}"/>
              </a:ext>
            </a:extLst>
          </p:cNvPr>
          <p:cNvSpPr txBox="1"/>
          <p:nvPr/>
        </p:nvSpPr>
        <p:spPr>
          <a:xfrm>
            <a:off x="2530548" y="2195492"/>
            <a:ext cx="5342861" cy="338554"/>
          </a:xfrm>
          <a:prstGeom prst="rect">
            <a:avLst/>
          </a:prstGeom>
          <a:noFill/>
        </p:spPr>
        <p:txBody>
          <a:bodyPr wrap="square" rtlCol="0">
            <a:spAutoFit/>
          </a:bodyPr>
          <a:lstStyle/>
          <a:p>
            <a:r>
              <a:rPr lang="en-US" sz="1600" dirty="0">
                <a:solidFill>
                  <a:srgbClr val="FF0000"/>
                </a:solidFill>
              </a:rPr>
              <a:t>Include Descriptive Title of Problem Encountered</a:t>
            </a:r>
          </a:p>
        </p:txBody>
      </p:sp>
      <p:sp>
        <p:nvSpPr>
          <p:cNvPr id="11" name="TextBox 10">
            <a:extLst>
              <a:ext uri="{FF2B5EF4-FFF2-40B4-BE49-F238E27FC236}">
                <a16:creationId xmlns:a16="http://schemas.microsoft.com/office/drawing/2014/main" id="{12E8D0A1-8B44-4F41-8EDB-97D13662DEB4}"/>
              </a:ext>
            </a:extLst>
          </p:cNvPr>
          <p:cNvSpPr txBox="1"/>
          <p:nvPr/>
        </p:nvSpPr>
        <p:spPr>
          <a:xfrm>
            <a:off x="611372" y="3341527"/>
            <a:ext cx="1345018" cy="338554"/>
          </a:xfrm>
          <a:prstGeom prst="rect">
            <a:avLst/>
          </a:prstGeom>
          <a:noFill/>
        </p:spPr>
        <p:txBody>
          <a:bodyPr wrap="square" rtlCol="0">
            <a:spAutoFit/>
          </a:bodyPr>
          <a:lstStyle/>
          <a:p>
            <a:r>
              <a:rPr lang="en-US" sz="1600" dirty="0">
                <a:solidFill>
                  <a:srgbClr val="FF0000"/>
                </a:solidFill>
              </a:rPr>
              <a:t>User email</a:t>
            </a:r>
          </a:p>
        </p:txBody>
      </p:sp>
      <p:sp>
        <p:nvSpPr>
          <p:cNvPr id="12" name="Rectangle 11">
            <a:extLst>
              <a:ext uri="{FF2B5EF4-FFF2-40B4-BE49-F238E27FC236}">
                <a16:creationId xmlns:a16="http://schemas.microsoft.com/office/drawing/2014/main" id="{85294F2F-0D47-4FAB-8F17-CDB622564ADE}"/>
              </a:ext>
            </a:extLst>
          </p:cNvPr>
          <p:cNvSpPr/>
          <p:nvPr/>
        </p:nvSpPr>
        <p:spPr>
          <a:xfrm>
            <a:off x="4082902" y="2636874"/>
            <a:ext cx="276447" cy="297712"/>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18F46AC-6473-448A-9FE1-E93FD73E6233}"/>
              </a:ext>
            </a:extLst>
          </p:cNvPr>
          <p:cNvSpPr/>
          <p:nvPr/>
        </p:nvSpPr>
        <p:spPr>
          <a:xfrm>
            <a:off x="5915247" y="2640418"/>
            <a:ext cx="276447" cy="297712"/>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A3ACE37C-350D-4793-87F3-C5F7A188E36B}"/>
              </a:ext>
            </a:extLst>
          </p:cNvPr>
          <p:cNvSpPr>
            <a:spLocks noGrp="1"/>
          </p:cNvSpPr>
          <p:nvPr>
            <p:ph type="title"/>
          </p:nvPr>
        </p:nvSpPr>
        <p:spPr>
          <a:xfrm>
            <a:off x="457199" y="444662"/>
            <a:ext cx="8229599" cy="834078"/>
          </a:xfrm>
        </p:spPr>
        <p:txBody>
          <a:bodyPr/>
          <a:lstStyle/>
          <a:p>
            <a:r>
              <a:rPr lang="en-US" dirty="0"/>
              <a:t>How to Report a Case -2</a:t>
            </a:r>
          </a:p>
        </p:txBody>
      </p:sp>
    </p:spTree>
    <p:extLst>
      <p:ext uri="{BB962C8B-B14F-4D97-AF65-F5344CB8AC3E}">
        <p14:creationId xmlns:p14="http://schemas.microsoft.com/office/powerpoint/2010/main" val="11077414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1A74B2DF-27FC-4FC7-AB0A-C590EFD5AF73}"/>
              </a:ext>
            </a:extLst>
          </p:cNvPr>
          <p:cNvSpPr>
            <a:spLocks noGrp="1"/>
          </p:cNvSpPr>
          <p:nvPr>
            <p:ph type="ftr" sz="quarter" idx="3"/>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E10026D0-FE9E-4879-A812-C33439B6BC8C}" type="slidenum">
              <a:rPr kumimoji="0" lang="en-US" sz="1400" b="0" i="0" u="none" strike="noStrike" kern="1200" cap="none" spc="0" normalizeH="0" baseline="0" noProof="0" smtClean="0">
                <a:ln>
                  <a:noFill/>
                </a:ln>
                <a:solidFill>
                  <a:prstClr val="black"/>
                </a:solidFill>
                <a:effectLst/>
                <a:uLnTx/>
                <a:uFillTx/>
                <a:latin typeface="Calibri"/>
                <a:ea typeface="+mn-ea"/>
                <a:cs typeface="Calibri"/>
              </a:rPr>
              <a:pPr marL="0" marR="0" lvl="0" indent="0" algn="ctr" defTabSz="457200" rtl="0" eaLnBrk="1" fontAlgn="auto" latinLnBrk="0" hangingPunct="1">
                <a:lnSpc>
                  <a:spcPct val="100000"/>
                </a:lnSpc>
                <a:spcBef>
                  <a:spcPts val="0"/>
                </a:spcBef>
                <a:spcAft>
                  <a:spcPts val="0"/>
                </a:spcAft>
                <a:buClrTx/>
                <a:buSzTx/>
                <a:buFontTx/>
                <a:buNone/>
                <a:tabLst/>
                <a:defRPr/>
              </a:pPr>
              <a:t>15</a:t>
            </a:fld>
            <a:endParaRPr kumimoji="0" lang="en-US" sz="1400" b="0" i="0" u="none" strike="noStrike" kern="1200" cap="none" spc="0" normalizeH="0" baseline="0" noProof="0" dirty="0">
              <a:ln>
                <a:noFill/>
              </a:ln>
              <a:solidFill>
                <a:prstClr val="black"/>
              </a:solidFill>
              <a:effectLst/>
              <a:uLnTx/>
              <a:uFillTx/>
              <a:latin typeface="Calibri"/>
              <a:ea typeface="+mn-ea"/>
              <a:cs typeface="Calibri"/>
            </a:endParaRPr>
          </a:p>
        </p:txBody>
      </p:sp>
      <p:sp>
        <p:nvSpPr>
          <p:cNvPr id="9" name="Title 1">
            <a:extLst>
              <a:ext uri="{FF2B5EF4-FFF2-40B4-BE49-F238E27FC236}">
                <a16:creationId xmlns:a16="http://schemas.microsoft.com/office/drawing/2014/main" id="{C6CBB63D-AE0D-46D1-9019-3B4B0D5568F0}"/>
              </a:ext>
            </a:extLst>
          </p:cNvPr>
          <p:cNvSpPr txBox="1">
            <a:spLocks/>
          </p:cNvSpPr>
          <p:nvPr/>
        </p:nvSpPr>
        <p:spPr>
          <a:xfrm>
            <a:off x="2103609" y="2597408"/>
            <a:ext cx="5211591" cy="689489"/>
          </a:xfrm>
          <a:prstGeom prst="rect">
            <a:avLst/>
          </a:prstGeom>
        </p:spPr>
        <p:txBody>
          <a:bodyPr/>
          <a:lstStyle>
            <a:lvl1pPr algn="l" rtl="0" eaLnBrk="1" fontAlgn="base" hangingPunct="1">
              <a:spcBef>
                <a:spcPct val="0"/>
              </a:spcBef>
              <a:spcAft>
                <a:spcPct val="0"/>
              </a:spcAft>
              <a:defRPr sz="4000">
                <a:solidFill>
                  <a:srgbClr val="102E54"/>
                </a:solidFill>
                <a:latin typeface="Calibri"/>
                <a:ea typeface="ＭＳ Ｐゴシック" charset="-128"/>
                <a:cs typeface="Calibri"/>
              </a:defRPr>
            </a:lvl1pPr>
            <a:lvl2pPr algn="l" rtl="0" eaLnBrk="1" fontAlgn="base" hangingPunct="1">
              <a:spcBef>
                <a:spcPct val="0"/>
              </a:spcBef>
              <a:spcAft>
                <a:spcPct val="0"/>
              </a:spcAft>
              <a:defRPr sz="4000">
                <a:solidFill>
                  <a:srgbClr val="102E54"/>
                </a:solidFill>
                <a:latin typeface="Calibri" charset="0"/>
                <a:ea typeface="ＭＳ Ｐゴシック" charset="-128"/>
              </a:defRPr>
            </a:lvl2pPr>
            <a:lvl3pPr algn="l" rtl="0" eaLnBrk="1" fontAlgn="base" hangingPunct="1">
              <a:spcBef>
                <a:spcPct val="0"/>
              </a:spcBef>
              <a:spcAft>
                <a:spcPct val="0"/>
              </a:spcAft>
              <a:defRPr sz="4000">
                <a:solidFill>
                  <a:srgbClr val="102E54"/>
                </a:solidFill>
                <a:latin typeface="Calibri" charset="0"/>
                <a:ea typeface="ＭＳ Ｐゴシック" charset="-128"/>
              </a:defRPr>
            </a:lvl3pPr>
            <a:lvl4pPr algn="l" rtl="0" eaLnBrk="1" fontAlgn="base" hangingPunct="1">
              <a:spcBef>
                <a:spcPct val="0"/>
              </a:spcBef>
              <a:spcAft>
                <a:spcPct val="0"/>
              </a:spcAft>
              <a:defRPr sz="4000">
                <a:solidFill>
                  <a:srgbClr val="102E54"/>
                </a:solidFill>
                <a:latin typeface="Calibri" charset="0"/>
                <a:ea typeface="ＭＳ Ｐゴシック" charset="-128"/>
              </a:defRPr>
            </a:lvl4pPr>
            <a:lvl5pPr algn="l" rtl="0" eaLnBrk="1" fontAlgn="base" hangingPunct="1">
              <a:spcBef>
                <a:spcPct val="0"/>
              </a:spcBef>
              <a:spcAft>
                <a:spcPct val="0"/>
              </a:spcAft>
              <a:defRPr sz="4000">
                <a:solidFill>
                  <a:srgbClr val="102E54"/>
                </a:solidFill>
                <a:latin typeface="Calibri" charset="0"/>
                <a:ea typeface="ＭＳ Ｐゴシック" charset="-128"/>
              </a:defRPr>
            </a:lvl5pPr>
            <a:lvl6pPr marL="457200" algn="ctr" rtl="0" eaLnBrk="1" fontAlgn="base" hangingPunct="1">
              <a:spcBef>
                <a:spcPct val="0"/>
              </a:spcBef>
              <a:spcAft>
                <a:spcPct val="0"/>
              </a:spcAft>
              <a:defRPr sz="4400">
                <a:solidFill>
                  <a:schemeClr val="tx2"/>
                </a:solidFill>
                <a:latin typeface="Arial" pitchFamily="-112" charset="0"/>
              </a:defRPr>
            </a:lvl6pPr>
            <a:lvl7pPr marL="914400" algn="ctr" rtl="0" eaLnBrk="1" fontAlgn="base" hangingPunct="1">
              <a:spcBef>
                <a:spcPct val="0"/>
              </a:spcBef>
              <a:spcAft>
                <a:spcPct val="0"/>
              </a:spcAft>
              <a:defRPr sz="4400">
                <a:solidFill>
                  <a:schemeClr val="tx2"/>
                </a:solidFill>
                <a:latin typeface="Arial" pitchFamily="-112" charset="0"/>
              </a:defRPr>
            </a:lvl7pPr>
            <a:lvl8pPr marL="1371600" algn="ctr" rtl="0" eaLnBrk="1" fontAlgn="base" hangingPunct="1">
              <a:spcBef>
                <a:spcPct val="0"/>
              </a:spcBef>
              <a:spcAft>
                <a:spcPct val="0"/>
              </a:spcAft>
              <a:defRPr sz="4400">
                <a:solidFill>
                  <a:schemeClr val="tx2"/>
                </a:solidFill>
                <a:latin typeface="Arial" pitchFamily="-112" charset="0"/>
              </a:defRPr>
            </a:lvl8pPr>
            <a:lvl9pPr marL="1828800" algn="ctr" rtl="0" eaLnBrk="1" fontAlgn="base" hangingPunct="1">
              <a:spcBef>
                <a:spcPct val="0"/>
              </a:spcBef>
              <a:spcAft>
                <a:spcPct val="0"/>
              </a:spcAft>
              <a:defRPr sz="4400">
                <a:solidFill>
                  <a:schemeClr val="tx2"/>
                </a:solidFill>
                <a:latin typeface="Arial" pitchFamily="-112"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a:ln>
                  <a:noFill/>
                </a:ln>
                <a:solidFill>
                  <a:srgbClr val="102E54"/>
                </a:solidFill>
                <a:effectLst/>
                <a:uLnTx/>
                <a:uFillTx/>
                <a:latin typeface="Calibri"/>
                <a:ea typeface="ＭＳ Ｐゴシック" charset="-128"/>
                <a:cs typeface="Calibri"/>
              </a:rPr>
              <a:t>Live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a:ln>
                  <a:noFill/>
                </a:ln>
                <a:solidFill>
                  <a:srgbClr val="102E54"/>
                </a:solidFill>
                <a:effectLst/>
                <a:uLnTx/>
                <a:uFillTx/>
                <a:latin typeface="Calibri"/>
                <a:ea typeface="ＭＳ Ｐゴシック" charset="-128"/>
                <a:cs typeface="Calibri"/>
              </a:rPr>
              <a:t>Demonstration</a:t>
            </a:r>
          </a:p>
        </p:txBody>
      </p:sp>
      <p:pic>
        <p:nvPicPr>
          <p:cNvPr id="2" name="Picture 1">
            <a:extLst>
              <a:ext uri="{FF2B5EF4-FFF2-40B4-BE49-F238E27FC236}">
                <a16:creationId xmlns:a16="http://schemas.microsoft.com/office/drawing/2014/main" id="{6AD5A3D6-9DF9-4482-B563-E747444C33B4}"/>
              </a:ext>
            </a:extLst>
          </p:cNvPr>
          <p:cNvPicPr>
            <a:picLocks noChangeAspect="1"/>
          </p:cNvPicPr>
          <p:nvPr/>
        </p:nvPicPr>
        <p:blipFill>
          <a:blip r:embed="rId3"/>
          <a:stretch>
            <a:fillRect/>
          </a:stretch>
        </p:blipFill>
        <p:spPr>
          <a:xfrm>
            <a:off x="0" y="1396796"/>
            <a:ext cx="9144000" cy="2840736"/>
          </a:xfrm>
          <a:prstGeom prst="rect">
            <a:avLst/>
          </a:prstGeom>
        </p:spPr>
      </p:pic>
      <p:sp>
        <p:nvSpPr>
          <p:cNvPr id="5" name="Title 1">
            <a:extLst>
              <a:ext uri="{FF2B5EF4-FFF2-40B4-BE49-F238E27FC236}">
                <a16:creationId xmlns:a16="http://schemas.microsoft.com/office/drawing/2014/main" id="{18A1A3A8-5E17-4971-A0B8-8E8E57D9D359}"/>
              </a:ext>
            </a:extLst>
          </p:cNvPr>
          <p:cNvSpPr>
            <a:spLocks noGrp="1"/>
          </p:cNvSpPr>
          <p:nvPr>
            <p:ph type="title"/>
          </p:nvPr>
        </p:nvSpPr>
        <p:spPr>
          <a:xfrm>
            <a:off x="457199" y="444662"/>
            <a:ext cx="8229599" cy="834078"/>
          </a:xfrm>
        </p:spPr>
        <p:txBody>
          <a:bodyPr/>
          <a:lstStyle/>
          <a:p>
            <a:r>
              <a:rPr lang="en-US" dirty="0"/>
              <a:t>How to Search Cases – 1</a:t>
            </a:r>
          </a:p>
        </p:txBody>
      </p:sp>
      <p:cxnSp>
        <p:nvCxnSpPr>
          <p:cNvPr id="6" name="Straight Arrow Connector 5">
            <a:extLst>
              <a:ext uri="{FF2B5EF4-FFF2-40B4-BE49-F238E27FC236}">
                <a16:creationId xmlns:a16="http://schemas.microsoft.com/office/drawing/2014/main" id="{00CAE135-FAED-4495-BB78-1DD899B269DE}"/>
              </a:ext>
            </a:extLst>
          </p:cNvPr>
          <p:cNvCxnSpPr>
            <a:cxnSpLocks/>
          </p:cNvCxnSpPr>
          <p:nvPr/>
        </p:nvCxnSpPr>
        <p:spPr>
          <a:xfrm flipV="1">
            <a:off x="5747483" y="3590610"/>
            <a:ext cx="0" cy="1413251"/>
          </a:xfrm>
          <a:prstGeom prst="straightConnector1">
            <a:avLst/>
          </a:prstGeom>
          <a:ln w="1206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12E58414-0E8A-44C8-8B51-171D8966F838}"/>
              </a:ext>
            </a:extLst>
          </p:cNvPr>
          <p:cNvCxnSpPr>
            <a:cxnSpLocks/>
          </p:cNvCxnSpPr>
          <p:nvPr/>
        </p:nvCxnSpPr>
        <p:spPr>
          <a:xfrm flipV="1">
            <a:off x="1109769" y="4034135"/>
            <a:ext cx="0" cy="969726"/>
          </a:xfrm>
          <a:prstGeom prst="straightConnector1">
            <a:avLst/>
          </a:prstGeom>
          <a:ln w="1206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E6411123-64FF-4295-B7B3-41F0BC74CE89}"/>
              </a:ext>
            </a:extLst>
          </p:cNvPr>
          <p:cNvSpPr txBox="1"/>
          <p:nvPr/>
        </p:nvSpPr>
        <p:spPr>
          <a:xfrm>
            <a:off x="45032" y="5185176"/>
            <a:ext cx="7550086" cy="83099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FF0000"/>
                </a:solidFill>
                <a:effectLst/>
                <a:uLnTx/>
                <a:uFillTx/>
                <a:latin typeface="Arial"/>
                <a:ea typeface="+mn-ea"/>
                <a:cs typeface="+mn-cs"/>
              </a:rPr>
              <a:t>Select “Case Status” or “the status of a case” to </a:t>
            </a:r>
            <a:r>
              <a:rPr kumimoji="0" lang="en-US" sz="2400" b="0" i="0" u="none" strike="noStrike" kern="1200" cap="none" spc="0" normalizeH="0" baseline="0" noProof="0" dirty="0" err="1">
                <a:ln>
                  <a:noFill/>
                </a:ln>
                <a:solidFill>
                  <a:srgbClr val="FF0000"/>
                </a:solidFill>
                <a:effectLst/>
                <a:uLnTx/>
                <a:uFillTx/>
                <a:latin typeface="Arial"/>
                <a:ea typeface="+mn-ea"/>
                <a:cs typeface="+mn-cs"/>
              </a:rPr>
              <a:t>searc</a:t>
            </a:r>
            <a:r>
              <a:rPr lang="en-US" sz="2400" dirty="0">
                <a:solidFill>
                  <a:srgbClr val="FF0000"/>
                </a:solidFill>
                <a:latin typeface="Arial"/>
              </a:rPr>
              <a:t>h cases</a:t>
            </a:r>
            <a:endParaRPr kumimoji="0" lang="en-US" sz="2400" b="0" i="0" u="none" strike="noStrike" kern="1200" cap="none" spc="0" normalizeH="0" baseline="0" noProof="0" dirty="0">
              <a:ln>
                <a:noFill/>
              </a:ln>
              <a:solidFill>
                <a:srgbClr val="FF0000"/>
              </a:solidFill>
              <a:effectLst/>
              <a:uLnTx/>
              <a:uFillTx/>
              <a:latin typeface="Arial"/>
              <a:ea typeface="+mn-ea"/>
              <a:cs typeface="+mn-cs"/>
            </a:endParaRPr>
          </a:p>
        </p:txBody>
      </p:sp>
    </p:spTree>
    <p:extLst>
      <p:ext uri="{BB962C8B-B14F-4D97-AF65-F5344CB8AC3E}">
        <p14:creationId xmlns:p14="http://schemas.microsoft.com/office/powerpoint/2010/main" val="30534768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1A74B2DF-27FC-4FC7-AB0A-C590EFD5AF73}"/>
              </a:ext>
            </a:extLst>
          </p:cNvPr>
          <p:cNvSpPr>
            <a:spLocks noGrp="1"/>
          </p:cNvSpPr>
          <p:nvPr>
            <p:ph type="ftr" sz="quarter" idx="3"/>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E10026D0-FE9E-4879-A812-C33439B6BC8C}" type="slidenum">
              <a:rPr kumimoji="0" lang="en-US" sz="1400" b="0" i="0" u="none" strike="noStrike" kern="1200" cap="none" spc="0" normalizeH="0" baseline="0" noProof="0" smtClean="0">
                <a:ln>
                  <a:noFill/>
                </a:ln>
                <a:solidFill>
                  <a:prstClr val="black"/>
                </a:solidFill>
                <a:effectLst/>
                <a:uLnTx/>
                <a:uFillTx/>
                <a:latin typeface="Calibri"/>
                <a:ea typeface="+mn-ea"/>
                <a:cs typeface="Calibri"/>
              </a:rPr>
              <a:pPr marL="0" marR="0" lvl="0" indent="0" algn="ctr" defTabSz="457200" rtl="0" eaLnBrk="1" fontAlgn="auto" latinLnBrk="0" hangingPunct="1">
                <a:lnSpc>
                  <a:spcPct val="100000"/>
                </a:lnSpc>
                <a:spcBef>
                  <a:spcPts val="0"/>
                </a:spcBef>
                <a:spcAft>
                  <a:spcPts val="0"/>
                </a:spcAft>
                <a:buClrTx/>
                <a:buSzTx/>
                <a:buFontTx/>
                <a:buNone/>
                <a:tabLst/>
                <a:defRPr/>
              </a:pPr>
              <a:t>16</a:t>
            </a:fld>
            <a:endParaRPr kumimoji="0" lang="en-US" sz="1400" b="0" i="0" u="none" strike="noStrike" kern="1200" cap="none" spc="0" normalizeH="0" baseline="0" noProof="0" dirty="0">
              <a:ln>
                <a:noFill/>
              </a:ln>
              <a:solidFill>
                <a:prstClr val="black"/>
              </a:solidFill>
              <a:effectLst/>
              <a:uLnTx/>
              <a:uFillTx/>
              <a:latin typeface="Calibri"/>
              <a:ea typeface="+mn-ea"/>
              <a:cs typeface="Calibri"/>
            </a:endParaRPr>
          </a:p>
        </p:txBody>
      </p:sp>
      <p:sp>
        <p:nvSpPr>
          <p:cNvPr id="5" name="Title 1">
            <a:extLst>
              <a:ext uri="{FF2B5EF4-FFF2-40B4-BE49-F238E27FC236}">
                <a16:creationId xmlns:a16="http://schemas.microsoft.com/office/drawing/2014/main" id="{18A1A3A8-5E17-4971-A0B8-8E8E57D9D359}"/>
              </a:ext>
            </a:extLst>
          </p:cNvPr>
          <p:cNvSpPr>
            <a:spLocks noGrp="1"/>
          </p:cNvSpPr>
          <p:nvPr>
            <p:ph type="title"/>
          </p:nvPr>
        </p:nvSpPr>
        <p:spPr>
          <a:xfrm>
            <a:off x="457199" y="444662"/>
            <a:ext cx="8229599" cy="834078"/>
          </a:xfrm>
        </p:spPr>
        <p:txBody>
          <a:bodyPr/>
          <a:lstStyle/>
          <a:p>
            <a:r>
              <a:rPr lang="en-US" dirty="0"/>
              <a:t>How to Search Cases -2</a:t>
            </a:r>
          </a:p>
        </p:txBody>
      </p:sp>
      <p:cxnSp>
        <p:nvCxnSpPr>
          <p:cNvPr id="11" name="Straight Arrow Connector 10">
            <a:extLst>
              <a:ext uri="{FF2B5EF4-FFF2-40B4-BE49-F238E27FC236}">
                <a16:creationId xmlns:a16="http://schemas.microsoft.com/office/drawing/2014/main" id="{A5AF328A-AD1F-4C1B-BE35-DA7BA3963EEA}"/>
              </a:ext>
            </a:extLst>
          </p:cNvPr>
          <p:cNvCxnSpPr>
            <a:cxnSpLocks/>
          </p:cNvCxnSpPr>
          <p:nvPr/>
        </p:nvCxnSpPr>
        <p:spPr>
          <a:xfrm flipH="1">
            <a:off x="4572000" y="3047986"/>
            <a:ext cx="1316678" cy="0"/>
          </a:xfrm>
          <a:prstGeom prst="straightConnector1">
            <a:avLst/>
          </a:prstGeom>
          <a:ln w="1206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1BC194D7-F070-4D73-BC5E-AFE75FCAF976}"/>
              </a:ext>
            </a:extLst>
          </p:cNvPr>
          <p:cNvSpPr txBox="1"/>
          <p:nvPr/>
        </p:nvSpPr>
        <p:spPr>
          <a:xfrm>
            <a:off x="4588285" y="3116575"/>
            <a:ext cx="2863029" cy="110799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srgbClr val="FF0000"/>
                </a:solidFill>
                <a:effectLst/>
                <a:uLnTx/>
                <a:uFillTx/>
                <a:latin typeface="Arial"/>
                <a:ea typeface="+mn-ea"/>
                <a:cs typeface="+mn-cs"/>
              </a:rPr>
              <a:t>Select “MACCS Issues and Recommendations”</a:t>
            </a:r>
          </a:p>
        </p:txBody>
      </p:sp>
      <p:sp>
        <p:nvSpPr>
          <p:cNvPr id="2" name="Rectangle 1">
            <a:extLst>
              <a:ext uri="{FF2B5EF4-FFF2-40B4-BE49-F238E27FC236}">
                <a16:creationId xmlns:a16="http://schemas.microsoft.com/office/drawing/2014/main" id="{931F69AD-E339-4007-BB8A-C3E9D00AC9A3}"/>
              </a:ext>
            </a:extLst>
          </p:cNvPr>
          <p:cNvSpPr/>
          <p:nvPr/>
        </p:nvSpPr>
        <p:spPr>
          <a:xfrm>
            <a:off x="7077075" y="2971834"/>
            <a:ext cx="1990725" cy="866742"/>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lumMod val="65000"/>
                </a:schemeClr>
              </a:solidFill>
            </a:endParaRPr>
          </a:p>
        </p:txBody>
      </p:sp>
      <p:pic>
        <p:nvPicPr>
          <p:cNvPr id="6" name="Picture 5">
            <a:extLst>
              <a:ext uri="{FF2B5EF4-FFF2-40B4-BE49-F238E27FC236}">
                <a16:creationId xmlns:a16="http://schemas.microsoft.com/office/drawing/2014/main" id="{87212AFD-B859-4859-8D57-3D597F71C5EF}"/>
              </a:ext>
            </a:extLst>
          </p:cNvPr>
          <p:cNvPicPr>
            <a:picLocks noChangeAspect="1"/>
          </p:cNvPicPr>
          <p:nvPr/>
        </p:nvPicPr>
        <p:blipFill>
          <a:blip r:embed="rId3"/>
          <a:stretch>
            <a:fillRect/>
          </a:stretch>
        </p:blipFill>
        <p:spPr>
          <a:xfrm>
            <a:off x="0" y="1322660"/>
            <a:ext cx="9134475" cy="4695825"/>
          </a:xfrm>
          <a:prstGeom prst="rect">
            <a:avLst/>
          </a:prstGeom>
        </p:spPr>
      </p:pic>
    </p:spTree>
    <p:extLst>
      <p:ext uri="{BB962C8B-B14F-4D97-AF65-F5344CB8AC3E}">
        <p14:creationId xmlns:p14="http://schemas.microsoft.com/office/powerpoint/2010/main" val="4294468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CD7F4-DB2A-4D21-B8DF-FA41B87A7790}"/>
              </a:ext>
            </a:extLst>
          </p:cNvPr>
          <p:cNvSpPr>
            <a:spLocks noGrp="1"/>
          </p:cNvSpPr>
          <p:nvPr>
            <p:ph type="title"/>
          </p:nvPr>
        </p:nvSpPr>
        <p:spPr>
          <a:xfrm>
            <a:off x="1310393" y="574487"/>
            <a:ext cx="6523214" cy="834078"/>
          </a:xfrm>
        </p:spPr>
        <p:txBody>
          <a:bodyPr/>
          <a:lstStyle/>
          <a:p>
            <a:r>
              <a:rPr lang="en-US" dirty="0"/>
              <a:t>Summary</a:t>
            </a:r>
          </a:p>
        </p:txBody>
      </p:sp>
      <p:sp>
        <p:nvSpPr>
          <p:cNvPr id="3" name="Content Placeholder 2">
            <a:extLst>
              <a:ext uri="{FF2B5EF4-FFF2-40B4-BE49-F238E27FC236}">
                <a16:creationId xmlns:a16="http://schemas.microsoft.com/office/drawing/2014/main" id="{B2206BFA-7359-4C9D-BFA3-66FA019C2B8F}"/>
              </a:ext>
            </a:extLst>
          </p:cNvPr>
          <p:cNvSpPr>
            <a:spLocks noGrp="1"/>
          </p:cNvSpPr>
          <p:nvPr>
            <p:ph idx="1"/>
          </p:nvPr>
        </p:nvSpPr>
        <p:spPr>
          <a:xfrm>
            <a:off x="510493" y="1596975"/>
            <a:ext cx="8319741" cy="5089926"/>
          </a:xfrm>
        </p:spPr>
        <p:txBody>
          <a:bodyPr/>
          <a:lstStyle/>
          <a:p>
            <a:r>
              <a:rPr lang="en-US" dirty="0"/>
              <a:t>NRC Software Quality Assurance (SQA) Requirements</a:t>
            </a:r>
          </a:p>
          <a:p>
            <a:r>
              <a:rPr lang="en-US" dirty="0"/>
              <a:t>MACCS SQA requirements from a User’s Perspective</a:t>
            </a:r>
          </a:p>
          <a:p>
            <a:r>
              <a:rPr lang="en-US" dirty="0"/>
              <a:t>Problem Reporting and Corrective Action (PRCA) Process</a:t>
            </a:r>
          </a:p>
          <a:p>
            <a:r>
              <a:rPr lang="en-US" dirty="0"/>
              <a:t>Implementation of PRCA Process</a:t>
            </a:r>
          </a:p>
          <a:p>
            <a:r>
              <a:rPr lang="en-US" dirty="0"/>
              <a:t>Live Demonstration</a:t>
            </a:r>
          </a:p>
          <a:p>
            <a:r>
              <a:rPr lang="en-US" dirty="0"/>
              <a:t>Information to Include in Report</a:t>
            </a:r>
          </a:p>
          <a:p>
            <a:r>
              <a:rPr lang="en-US" dirty="0"/>
              <a:t>Tutorials in Backup</a:t>
            </a:r>
          </a:p>
          <a:p>
            <a:endParaRPr lang="en-US" dirty="0"/>
          </a:p>
        </p:txBody>
      </p:sp>
      <p:sp>
        <p:nvSpPr>
          <p:cNvPr id="4" name="Footer Placeholder 3">
            <a:extLst>
              <a:ext uri="{FF2B5EF4-FFF2-40B4-BE49-F238E27FC236}">
                <a16:creationId xmlns:a16="http://schemas.microsoft.com/office/drawing/2014/main" id="{91D610F2-68A7-41D7-A8AA-C20980298800}"/>
              </a:ext>
            </a:extLst>
          </p:cNvPr>
          <p:cNvSpPr>
            <a:spLocks noGrp="1"/>
          </p:cNvSpPr>
          <p:nvPr>
            <p:ph type="ftr" sz="quarter" idx="3"/>
          </p:nvPr>
        </p:nvSpPr>
        <p:spPr/>
        <p:txBody>
          <a:bodyPr/>
          <a:lstStyle/>
          <a:p>
            <a:fld id="{E10026D0-FE9E-4879-A812-C33439B6BC8C}" type="slidenum">
              <a:rPr lang="en-US" smtClean="0"/>
              <a:pPr/>
              <a:t>2</a:t>
            </a:fld>
            <a:endParaRPr lang="en-US" dirty="0"/>
          </a:p>
        </p:txBody>
      </p:sp>
    </p:spTree>
    <p:extLst>
      <p:ext uri="{BB962C8B-B14F-4D97-AF65-F5344CB8AC3E}">
        <p14:creationId xmlns:p14="http://schemas.microsoft.com/office/powerpoint/2010/main" val="3510343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600200"/>
            <a:ext cx="8153400" cy="4525963"/>
          </a:xfrm>
        </p:spPr>
        <p:txBody>
          <a:bodyPr>
            <a:normAutofit/>
          </a:bodyPr>
          <a:lstStyle/>
          <a:p>
            <a:r>
              <a:rPr lang="en-US" sz="2800" dirty="0"/>
              <a:t>NRC/RES Office Instruction (OI) PRM-012, “Software Quality Assurance for RES-Sponsored Codes” (ML17047A448)</a:t>
            </a:r>
          </a:p>
          <a:p>
            <a:pPr marL="914400" lvl="1" indent="-457200">
              <a:buFont typeface="+mj-lt"/>
              <a:buAutoNum type="arabicPeriod"/>
            </a:pPr>
            <a:r>
              <a:rPr lang="en-US" sz="2400" dirty="0"/>
              <a:t>NRC Management Directive (MD) 11.7, Procedures for Placement and Monitoring of Work with the U.S. Department of Energy (DOE).</a:t>
            </a:r>
          </a:p>
          <a:p>
            <a:pPr lvl="2"/>
            <a:r>
              <a:rPr lang="en-US" sz="2000" dirty="0"/>
              <a:t>All software development, modification, or maintenance tasks shall follow general guidance provided in NUREG/BR-0167,  “Software Quality Assurance Program and Guidelines”</a:t>
            </a:r>
          </a:p>
          <a:p>
            <a:pPr marL="971550" lvl="1" indent="-514350">
              <a:buFont typeface="+mj-lt"/>
              <a:buAutoNum type="arabicPeriod"/>
            </a:pPr>
            <a:r>
              <a:rPr lang="en-US" dirty="0"/>
              <a:t>DOE Order 414.1D Quality Assurance </a:t>
            </a:r>
          </a:p>
        </p:txBody>
      </p:sp>
      <p:sp>
        <p:nvSpPr>
          <p:cNvPr id="4" name="Slide Number Placeholder 3"/>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307C49B-6361-429E-95C0-8ACFC6C4674B}" type="slidenum">
              <a:rPr lang="en-US" smtClean="0"/>
              <a:pPr/>
              <a:t>3</a:t>
            </a:fld>
            <a:endParaRPr lang="en-US"/>
          </a:p>
        </p:txBody>
      </p:sp>
      <p:sp>
        <p:nvSpPr>
          <p:cNvPr id="9" name="Title 1">
            <a:extLst>
              <a:ext uri="{FF2B5EF4-FFF2-40B4-BE49-F238E27FC236}">
                <a16:creationId xmlns:a16="http://schemas.microsoft.com/office/drawing/2014/main" id="{CC34D1AA-C8E4-4E43-8478-8EC43D2113E1}"/>
              </a:ext>
            </a:extLst>
          </p:cNvPr>
          <p:cNvSpPr>
            <a:spLocks noGrp="1"/>
          </p:cNvSpPr>
          <p:nvPr>
            <p:ph type="title"/>
          </p:nvPr>
        </p:nvSpPr>
        <p:spPr>
          <a:xfrm>
            <a:off x="1310393" y="574487"/>
            <a:ext cx="6523214" cy="834078"/>
          </a:xfrm>
        </p:spPr>
        <p:txBody>
          <a:bodyPr/>
          <a:lstStyle/>
          <a:p>
            <a:r>
              <a:rPr lang="en-US" dirty="0"/>
              <a:t>NRC SQA Requirements</a:t>
            </a:r>
          </a:p>
        </p:txBody>
      </p:sp>
    </p:spTree>
    <p:extLst>
      <p:ext uri="{BB962C8B-B14F-4D97-AF65-F5344CB8AC3E}">
        <p14:creationId xmlns:p14="http://schemas.microsoft.com/office/powerpoint/2010/main" val="28831730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624012"/>
            <a:ext cx="8382000" cy="4525963"/>
          </a:xfrm>
        </p:spPr>
        <p:txBody>
          <a:bodyPr>
            <a:normAutofit/>
          </a:bodyPr>
          <a:lstStyle/>
          <a:p>
            <a:r>
              <a:rPr lang="en-US" dirty="0"/>
              <a:t>Configuration Management Release Version Notes</a:t>
            </a:r>
          </a:p>
          <a:p>
            <a:r>
              <a:rPr lang="en-US" dirty="0"/>
              <a:t>Users Manual  (Draft Revision issued June 2020)</a:t>
            </a:r>
          </a:p>
          <a:p>
            <a:r>
              <a:rPr lang="en-US" dirty="0"/>
              <a:t>Theory Manual (Revision Expected early 2021)</a:t>
            </a:r>
          </a:p>
          <a:p>
            <a:r>
              <a:rPr lang="en-US" dirty="0"/>
              <a:t>Verification And Validation Report (Revision Expected 2021)</a:t>
            </a:r>
          </a:p>
          <a:p>
            <a:r>
              <a:rPr lang="en-US" b="1" dirty="0"/>
              <a:t>Problem Reporting and Corrective Actions </a:t>
            </a:r>
          </a:p>
          <a:p>
            <a:r>
              <a:rPr lang="en-US" dirty="0"/>
              <a:t>User Training and User Support </a:t>
            </a:r>
          </a:p>
          <a:p>
            <a:endParaRPr lang="en-US" dirty="0"/>
          </a:p>
          <a:p>
            <a:pPr marL="0" indent="0" algn="ctr">
              <a:buNone/>
            </a:pPr>
            <a:r>
              <a:rPr lang="en-US" b="1" dirty="0"/>
              <a:t>These items ensure partial compliance with </a:t>
            </a:r>
          </a:p>
          <a:p>
            <a:pPr marL="0" indent="0" algn="ctr">
              <a:buNone/>
            </a:pPr>
            <a:r>
              <a:rPr lang="en-US" b="1" dirty="0"/>
              <a:t>ASME-NQA-1 and DOE Order 414.1D and other standards</a:t>
            </a:r>
          </a:p>
          <a:p>
            <a:pPr marL="0" indent="0" algn="ctr">
              <a:buNone/>
            </a:pPr>
            <a:r>
              <a:rPr lang="en-US" b="1" dirty="0"/>
              <a:t>under graded approach to Quality Assurance.</a:t>
            </a:r>
          </a:p>
        </p:txBody>
      </p:sp>
      <p:sp>
        <p:nvSpPr>
          <p:cNvPr id="4" name="Slide Number Placeholder 3"/>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307C49B-6361-429E-95C0-8ACFC6C4674B}" type="slidenum">
              <a:rPr lang="en-US" smtClean="0"/>
              <a:pPr/>
              <a:t>4</a:t>
            </a:fld>
            <a:endParaRPr lang="en-US" dirty="0"/>
          </a:p>
        </p:txBody>
      </p:sp>
      <p:sp>
        <p:nvSpPr>
          <p:cNvPr id="6" name="Title 1">
            <a:extLst>
              <a:ext uri="{FF2B5EF4-FFF2-40B4-BE49-F238E27FC236}">
                <a16:creationId xmlns:a16="http://schemas.microsoft.com/office/drawing/2014/main" id="{0614E41F-B729-4875-B865-029BFCE80897}"/>
              </a:ext>
            </a:extLst>
          </p:cNvPr>
          <p:cNvSpPr txBox="1">
            <a:spLocks/>
          </p:cNvSpPr>
          <p:nvPr/>
        </p:nvSpPr>
        <p:spPr>
          <a:xfrm>
            <a:off x="1310393" y="574487"/>
            <a:ext cx="6523214" cy="834078"/>
          </a:xfrm>
          <a:prstGeom prst="rect">
            <a:avLst/>
          </a:prstGeom>
        </p:spPr>
        <p:txBody>
          <a:bodyPr/>
          <a:lstStyle>
            <a:lvl1pPr algn="ctr" rtl="0" eaLnBrk="1" fontAlgn="base" hangingPunct="1">
              <a:spcBef>
                <a:spcPct val="0"/>
              </a:spcBef>
              <a:spcAft>
                <a:spcPct val="0"/>
              </a:spcAft>
              <a:defRPr sz="4000">
                <a:solidFill>
                  <a:srgbClr val="102E54"/>
                </a:solidFill>
                <a:latin typeface="Calibri"/>
                <a:ea typeface="ＭＳ Ｐゴシック" charset="-128"/>
                <a:cs typeface="Calibri"/>
              </a:defRPr>
            </a:lvl1pPr>
            <a:lvl2pPr algn="l" rtl="0" eaLnBrk="1" fontAlgn="base" hangingPunct="1">
              <a:spcBef>
                <a:spcPct val="0"/>
              </a:spcBef>
              <a:spcAft>
                <a:spcPct val="0"/>
              </a:spcAft>
              <a:defRPr sz="4000">
                <a:solidFill>
                  <a:srgbClr val="102E54"/>
                </a:solidFill>
                <a:latin typeface="Calibri" charset="0"/>
                <a:ea typeface="ＭＳ Ｐゴシック" charset="-128"/>
              </a:defRPr>
            </a:lvl2pPr>
            <a:lvl3pPr algn="l" rtl="0" eaLnBrk="1" fontAlgn="base" hangingPunct="1">
              <a:spcBef>
                <a:spcPct val="0"/>
              </a:spcBef>
              <a:spcAft>
                <a:spcPct val="0"/>
              </a:spcAft>
              <a:defRPr sz="4000">
                <a:solidFill>
                  <a:srgbClr val="102E54"/>
                </a:solidFill>
                <a:latin typeface="Calibri" charset="0"/>
                <a:ea typeface="ＭＳ Ｐゴシック" charset="-128"/>
              </a:defRPr>
            </a:lvl3pPr>
            <a:lvl4pPr algn="l" rtl="0" eaLnBrk="1" fontAlgn="base" hangingPunct="1">
              <a:spcBef>
                <a:spcPct val="0"/>
              </a:spcBef>
              <a:spcAft>
                <a:spcPct val="0"/>
              </a:spcAft>
              <a:defRPr sz="4000">
                <a:solidFill>
                  <a:srgbClr val="102E54"/>
                </a:solidFill>
                <a:latin typeface="Calibri" charset="0"/>
                <a:ea typeface="ＭＳ Ｐゴシック" charset="-128"/>
              </a:defRPr>
            </a:lvl4pPr>
            <a:lvl5pPr algn="l" rtl="0" eaLnBrk="1" fontAlgn="base" hangingPunct="1">
              <a:spcBef>
                <a:spcPct val="0"/>
              </a:spcBef>
              <a:spcAft>
                <a:spcPct val="0"/>
              </a:spcAft>
              <a:defRPr sz="4000">
                <a:solidFill>
                  <a:srgbClr val="102E54"/>
                </a:solidFill>
                <a:latin typeface="Calibri" charset="0"/>
                <a:ea typeface="ＭＳ Ｐゴシック" charset="-128"/>
              </a:defRPr>
            </a:lvl5pPr>
            <a:lvl6pPr marL="457200" algn="ctr" rtl="0" eaLnBrk="1" fontAlgn="base" hangingPunct="1">
              <a:spcBef>
                <a:spcPct val="0"/>
              </a:spcBef>
              <a:spcAft>
                <a:spcPct val="0"/>
              </a:spcAft>
              <a:defRPr sz="4400">
                <a:solidFill>
                  <a:schemeClr val="tx2"/>
                </a:solidFill>
                <a:latin typeface="Arial" pitchFamily="-112" charset="0"/>
              </a:defRPr>
            </a:lvl6pPr>
            <a:lvl7pPr marL="914400" algn="ctr" rtl="0" eaLnBrk="1" fontAlgn="base" hangingPunct="1">
              <a:spcBef>
                <a:spcPct val="0"/>
              </a:spcBef>
              <a:spcAft>
                <a:spcPct val="0"/>
              </a:spcAft>
              <a:defRPr sz="4400">
                <a:solidFill>
                  <a:schemeClr val="tx2"/>
                </a:solidFill>
                <a:latin typeface="Arial" pitchFamily="-112" charset="0"/>
              </a:defRPr>
            </a:lvl7pPr>
            <a:lvl8pPr marL="1371600" algn="ctr" rtl="0" eaLnBrk="1" fontAlgn="base" hangingPunct="1">
              <a:spcBef>
                <a:spcPct val="0"/>
              </a:spcBef>
              <a:spcAft>
                <a:spcPct val="0"/>
              </a:spcAft>
              <a:defRPr sz="4400">
                <a:solidFill>
                  <a:schemeClr val="tx2"/>
                </a:solidFill>
                <a:latin typeface="Arial" pitchFamily="-112" charset="0"/>
              </a:defRPr>
            </a:lvl8pPr>
            <a:lvl9pPr marL="1828800" algn="ctr" rtl="0" eaLnBrk="1" fontAlgn="base" hangingPunct="1">
              <a:spcBef>
                <a:spcPct val="0"/>
              </a:spcBef>
              <a:spcAft>
                <a:spcPct val="0"/>
              </a:spcAft>
              <a:defRPr sz="4400">
                <a:solidFill>
                  <a:schemeClr val="tx2"/>
                </a:solidFill>
                <a:latin typeface="Arial" pitchFamily="-112" charset="0"/>
              </a:defRPr>
            </a:lvl9pPr>
          </a:lstStyle>
          <a:p>
            <a:pPr defTabSz="914400"/>
            <a:r>
              <a:rPr lang="en-US" kern="0" dirty="0"/>
              <a:t>User’s Perspective</a:t>
            </a:r>
          </a:p>
        </p:txBody>
      </p:sp>
    </p:spTree>
    <p:extLst>
      <p:ext uri="{BB962C8B-B14F-4D97-AF65-F5344CB8AC3E}">
        <p14:creationId xmlns:p14="http://schemas.microsoft.com/office/powerpoint/2010/main" val="2947829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Diamond 53">
            <a:extLst>
              <a:ext uri="{FF2B5EF4-FFF2-40B4-BE49-F238E27FC236}">
                <a16:creationId xmlns:a16="http://schemas.microsoft.com/office/drawing/2014/main" id="{34347881-58D8-45B7-8086-D6902CBBDAD2}"/>
              </a:ext>
            </a:extLst>
          </p:cNvPr>
          <p:cNvSpPr/>
          <p:nvPr/>
        </p:nvSpPr>
        <p:spPr>
          <a:xfrm>
            <a:off x="6317075" y="1245702"/>
            <a:ext cx="1228549" cy="1144394"/>
          </a:xfrm>
          <a:prstGeom prst="diamond">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1" name="Diamond 110">
            <a:extLst>
              <a:ext uri="{FF2B5EF4-FFF2-40B4-BE49-F238E27FC236}">
                <a16:creationId xmlns:a16="http://schemas.microsoft.com/office/drawing/2014/main" id="{12EAE630-9504-454E-A309-13F4C3CFCD25}"/>
              </a:ext>
            </a:extLst>
          </p:cNvPr>
          <p:cNvSpPr/>
          <p:nvPr/>
        </p:nvSpPr>
        <p:spPr>
          <a:xfrm>
            <a:off x="2652656" y="4971431"/>
            <a:ext cx="1554594" cy="1478903"/>
          </a:xfrm>
          <a:prstGeom prst="diamond">
            <a:avLst/>
          </a:prstGeom>
          <a:solidFill>
            <a:srgbClr val="FFC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E5881F7-F215-424B-A811-A3BA5D0F5966}"/>
              </a:ext>
            </a:extLst>
          </p:cNvPr>
          <p:cNvSpPr>
            <a:spLocks noGrp="1"/>
          </p:cNvSpPr>
          <p:nvPr>
            <p:ph type="title"/>
          </p:nvPr>
        </p:nvSpPr>
        <p:spPr>
          <a:xfrm>
            <a:off x="1787680" y="203551"/>
            <a:ext cx="5997278" cy="1102659"/>
          </a:xfrm>
        </p:spPr>
        <p:txBody>
          <a:bodyPr/>
          <a:lstStyle/>
          <a:p>
            <a:r>
              <a:rPr lang="en-US" dirty="0"/>
              <a:t>PRCA Process</a:t>
            </a:r>
          </a:p>
        </p:txBody>
      </p:sp>
      <p:sp>
        <p:nvSpPr>
          <p:cNvPr id="4" name="Footer Placeholder 3">
            <a:extLst>
              <a:ext uri="{FF2B5EF4-FFF2-40B4-BE49-F238E27FC236}">
                <a16:creationId xmlns:a16="http://schemas.microsoft.com/office/drawing/2014/main" id="{E6780F29-7737-4F8D-BA51-E81F7DCCF684}"/>
              </a:ext>
            </a:extLst>
          </p:cNvPr>
          <p:cNvSpPr>
            <a:spLocks noGrp="1"/>
          </p:cNvSpPr>
          <p:nvPr>
            <p:ph type="ftr" sz="quarter" idx="3"/>
          </p:nvPr>
        </p:nvSpPr>
        <p:spPr/>
        <p:txBody>
          <a:bodyPr/>
          <a:lstStyle/>
          <a:p>
            <a:fld id="{E10026D0-FE9E-4879-A812-C33439B6BC8C}" type="slidenum">
              <a:rPr lang="en-US" smtClean="0"/>
              <a:pPr/>
              <a:t>5</a:t>
            </a:fld>
            <a:endParaRPr lang="en-US" dirty="0"/>
          </a:p>
        </p:txBody>
      </p:sp>
      <p:sp>
        <p:nvSpPr>
          <p:cNvPr id="49" name="Rectangle 48">
            <a:extLst>
              <a:ext uri="{FF2B5EF4-FFF2-40B4-BE49-F238E27FC236}">
                <a16:creationId xmlns:a16="http://schemas.microsoft.com/office/drawing/2014/main" id="{2AC5FBA5-E629-4B1B-A2AB-5A2E9F5EB055}"/>
              </a:ext>
            </a:extLst>
          </p:cNvPr>
          <p:cNvSpPr/>
          <p:nvPr/>
        </p:nvSpPr>
        <p:spPr>
          <a:xfrm>
            <a:off x="213173" y="992937"/>
            <a:ext cx="8751313" cy="546957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1" name="Straight Connector 50">
            <a:extLst>
              <a:ext uri="{FF2B5EF4-FFF2-40B4-BE49-F238E27FC236}">
                <a16:creationId xmlns:a16="http://schemas.microsoft.com/office/drawing/2014/main" id="{733A0134-DF27-44B0-89A5-3B2A1625DF01}"/>
              </a:ext>
            </a:extLst>
          </p:cNvPr>
          <p:cNvCxnSpPr/>
          <p:nvPr/>
        </p:nvCxnSpPr>
        <p:spPr>
          <a:xfrm>
            <a:off x="213173" y="2580515"/>
            <a:ext cx="8751313"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3" name="Straight Connector 52">
            <a:extLst>
              <a:ext uri="{FF2B5EF4-FFF2-40B4-BE49-F238E27FC236}">
                <a16:creationId xmlns:a16="http://schemas.microsoft.com/office/drawing/2014/main" id="{81D20F94-D85A-41C7-8718-589892AE504C}"/>
              </a:ext>
            </a:extLst>
          </p:cNvPr>
          <p:cNvCxnSpPr/>
          <p:nvPr/>
        </p:nvCxnSpPr>
        <p:spPr>
          <a:xfrm>
            <a:off x="213172" y="4745905"/>
            <a:ext cx="8751313"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5" name="TextBox 54">
            <a:extLst>
              <a:ext uri="{FF2B5EF4-FFF2-40B4-BE49-F238E27FC236}">
                <a16:creationId xmlns:a16="http://schemas.microsoft.com/office/drawing/2014/main" id="{0E2C5740-25B9-4CCB-96BD-EC0DD0E71832}"/>
              </a:ext>
            </a:extLst>
          </p:cNvPr>
          <p:cNvSpPr txBox="1"/>
          <p:nvPr/>
        </p:nvSpPr>
        <p:spPr>
          <a:xfrm>
            <a:off x="1499833" y="1592172"/>
            <a:ext cx="1037816" cy="461665"/>
          </a:xfrm>
          <a:prstGeom prst="rect">
            <a:avLst/>
          </a:prstGeom>
          <a:solidFill>
            <a:srgbClr val="92D050"/>
          </a:solidFill>
          <a:ln>
            <a:solidFill>
              <a:schemeClr val="tx1"/>
            </a:solidFill>
          </a:ln>
        </p:spPr>
        <p:txBody>
          <a:bodyPr wrap="square" rtlCol="0">
            <a:spAutoFit/>
          </a:bodyPr>
          <a:lstStyle/>
          <a:p>
            <a:pPr algn="ctr"/>
            <a:r>
              <a:rPr lang="en-US" sz="1200" dirty="0"/>
              <a:t>MACCS Input</a:t>
            </a:r>
          </a:p>
        </p:txBody>
      </p:sp>
      <p:sp>
        <p:nvSpPr>
          <p:cNvPr id="56" name="TextBox 55">
            <a:extLst>
              <a:ext uri="{FF2B5EF4-FFF2-40B4-BE49-F238E27FC236}">
                <a16:creationId xmlns:a16="http://schemas.microsoft.com/office/drawing/2014/main" id="{D1120DF8-AAD0-4A27-AEF6-DCB80E20B54E}"/>
              </a:ext>
            </a:extLst>
          </p:cNvPr>
          <p:cNvSpPr txBox="1"/>
          <p:nvPr/>
        </p:nvSpPr>
        <p:spPr>
          <a:xfrm>
            <a:off x="3188997" y="1502994"/>
            <a:ext cx="1037816" cy="646331"/>
          </a:xfrm>
          <a:prstGeom prst="rect">
            <a:avLst/>
          </a:prstGeom>
          <a:solidFill>
            <a:srgbClr val="92D050"/>
          </a:solidFill>
          <a:ln>
            <a:solidFill>
              <a:schemeClr val="tx1"/>
            </a:solidFill>
          </a:ln>
        </p:spPr>
        <p:txBody>
          <a:bodyPr wrap="square" rtlCol="0">
            <a:spAutoFit/>
          </a:bodyPr>
          <a:lstStyle/>
          <a:p>
            <a:pPr algn="ctr"/>
            <a:r>
              <a:rPr lang="en-US" sz="1200" dirty="0"/>
              <a:t>Perform MACCS Analysis</a:t>
            </a:r>
          </a:p>
        </p:txBody>
      </p:sp>
      <p:sp>
        <p:nvSpPr>
          <p:cNvPr id="58" name="Diamond 57">
            <a:extLst>
              <a:ext uri="{FF2B5EF4-FFF2-40B4-BE49-F238E27FC236}">
                <a16:creationId xmlns:a16="http://schemas.microsoft.com/office/drawing/2014/main" id="{E9740A90-6BAA-4C6F-B08E-48646A8E08D2}"/>
              </a:ext>
            </a:extLst>
          </p:cNvPr>
          <p:cNvSpPr/>
          <p:nvPr/>
        </p:nvSpPr>
        <p:spPr>
          <a:xfrm>
            <a:off x="4731401" y="1253963"/>
            <a:ext cx="1228549" cy="1144394"/>
          </a:xfrm>
          <a:prstGeom prst="diamond">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ABC789CF-2BA7-4B0F-922C-1604F04C7A34}"/>
              </a:ext>
            </a:extLst>
          </p:cNvPr>
          <p:cNvSpPr txBox="1"/>
          <p:nvPr/>
        </p:nvSpPr>
        <p:spPr>
          <a:xfrm>
            <a:off x="4873418" y="1490013"/>
            <a:ext cx="976108" cy="600164"/>
          </a:xfrm>
          <a:prstGeom prst="rect">
            <a:avLst/>
          </a:prstGeom>
          <a:noFill/>
        </p:spPr>
        <p:txBody>
          <a:bodyPr wrap="square" rtlCol="0">
            <a:spAutoFit/>
          </a:bodyPr>
          <a:lstStyle/>
          <a:p>
            <a:pPr algn="ctr"/>
            <a:r>
              <a:rPr lang="en-US" sz="1100" dirty="0"/>
              <a:t>Problem with Code or Document?</a:t>
            </a:r>
          </a:p>
        </p:txBody>
      </p:sp>
      <p:sp>
        <p:nvSpPr>
          <p:cNvPr id="60" name="TextBox 59">
            <a:extLst>
              <a:ext uri="{FF2B5EF4-FFF2-40B4-BE49-F238E27FC236}">
                <a16:creationId xmlns:a16="http://schemas.microsoft.com/office/drawing/2014/main" id="{93BC92B3-9B16-4562-8E1F-38260D164D27}"/>
              </a:ext>
            </a:extLst>
          </p:cNvPr>
          <p:cNvSpPr txBox="1"/>
          <p:nvPr/>
        </p:nvSpPr>
        <p:spPr>
          <a:xfrm>
            <a:off x="6417060" y="1499839"/>
            <a:ext cx="1037816" cy="646331"/>
          </a:xfrm>
          <a:prstGeom prst="rect">
            <a:avLst/>
          </a:prstGeom>
          <a:noFill/>
          <a:ln>
            <a:noFill/>
          </a:ln>
        </p:spPr>
        <p:txBody>
          <a:bodyPr wrap="square" rtlCol="0">
            <a:spAutoFit/>
          </a:bodyPr>
          <a:lstStyle/>
          <a:p>
            <a:pPr algn="ctr"/>
            <a:r>
              <a:rPr lang="en-US" sz="1200" dirty="0"/>
              <a:t>Update MACCS Input?</a:t>
            </a:r>
          </a:p>
        </p:txBody>
      </p:sp>
      <p:sp>
        <p:nvSpPr>
          <p:cNvPr id="62" name="TextBox 61">
            <a:extLst>
              <a:ext uri="{FF2B5EF4-FFF2-40B4-BE49-F238E27FC236}">
                <a16:creationId xmlns:a16="http://schemas.microsoft.com/office/drawing/2014/main" id="{1C5C1B1B-D588-4F6A-B751-4D61A3420CE9}"/>
              </a:ext>
            </a:extLst>
          </p:cNvPr>
          <p:cNvSpPr txBox="1"/>
          <p:nvPr/>
        </p:nvSpPr>
        <p:spPr>
          <a:xfrm rot="16200000">
            <a:off x="-277653" y="1497146"/>
            <a:ext cx="1581968" cy="584775"/>
          </a:xfrm>
          <a:prstGeom prst="rect">
            <a:avLst/>
          </a:prstGeom>
          <a:solidFill>
            <a:srgbClr val="92D050"/>
          </a:solidFill>
          <a:ln>
            <a:solidFill>
              <a:schemeClr val="tx1"/>
            </a:solidFill>
          </a:ln>
        </p:spPr>
        <p:txBody>
          <a:bodyPr wrap="square" rtlCol="0" anchor="ctr" anchorCtr="1">
            <a:spAutoFit/>
          </a:bodyPr>
          <a:lstStyle/>
          <a:p>
            <a:pPr algn="ctr"/>
            <a:r>
              <a:rPr lang="en-US" sz="1600" dirty="0"/>
              <a:t>User</a:t>
            </a:r>
          </a:p>
          <a:p>
            <a:pPr algn="ctr"/>
            <a:endParaRPr lang="en-US" sz="1600" dirty="0"/>
          </a:p>
        </p:txBody>
      </p:sp>
      <p:sp>
        <p:nvSpPr>
          <p:cNvPr id="63" name="TextBox 62">
            <a:extLst>
              <a:ext uri="{FF2B5EF4-FFF2-40B4-BE49-F238E27FC236}">
                <a16:creationId xmlns:a16="http://schemas.microsoft.com/office/drawing/2014/main" id="{63DCA0FF-6C39-41F4-A7C6-83CF3FB2B12A}"/>
              </a:ext>
            </a:extLst>
          </p:cNvPr>
          <p:cNvSpPr txBox="1"/>
          <p:nvPr/>
        </p:nvSpPr>
        <p:spPr>
          <a:xfrm rot="16200000">
            <a:off x="-566966" y="3350831"/>
            <a:ext cx="2145059" cy="584775"/>
          </a:xfrm>
          <a:prstGeom prst="rect">
            <a:avLst/>
          </a:prstGeom>
          <a:solidFill>
            <a:schemeClr val="accent5">
              <a:lumMod val="40000"/>
              <a:lumOff val="60000"/>
            </a:schemeClr>
          </a:solidFill>
          <a:ln>
            <a:solidFill>
              <a:schemeClr val="tx1"/>
            </a:solidFill>
          </a:ln>
        </p:spPr>
        <p:txBody>
          <a:bodyPr wrap="square" rtlCol="0" anchor="ctr" anchorCtr="0">
            <a:spAutoFit/>
          </a:bodyPr>
          <a:lstStyle/>
          <a:p>
            <a:pPr algn="ctr"/>
            <a:r>
              <a:rPr lang="en-US" sz="1600" dirty="0"/>
              <a:t>Code User Support</a:t>
            </a:r>
          </a:p>
          <a:p>
            <a:pPr algn="ctr"/>
            <a:endParaRPr lang="en-US" sz="1600" dirty="0"/>
          </a:p>
        </p:txBody>
      </p:sp>
      <p:sp>
        <p:nvSpPr>
          <p:cNvPr id="64" name="TextBox 63">
            <a:extLst>
              <a:ext uri="{FF2B5EF4-FFF2-40B4-BE49-F238E27FC236}">
                <a16:creationId xmlns:a16="http://schemas.microsoft.com/office/drawing/2014/main" id="{8A81D335-E332-44BD-8949-965D922E397D}"/>
              </a:ext>
            </a:extLst>
          </p:cNvPr>
          <p:cNvSpPr txBox="1"/>
          <p:nvPr/>
        </p:nvSpPr>
        <p:spPr>
          <a:xfrm rot="16200000">
            <a:off x="-367816" y="5296740"/>
            <a:ext cx="1746759" cy="584775"/>
          </a:xfrm>
          <a:prstGeom prst="rect">
            <a:avLst/>
          </a:prstGeom>
          <a:solidFill>
            <a:srgbClr val="FFC000"/>
          </a:solidFill>
          <a:ln>
            <a:solidFill>
              <a:schemeClr val="tx1"/>
            </a:solidFill>
          </a:ln>
        </p:spPr>
        <p:txBody>
          <a:bodyPr wrap="square" rtlCol="0">
            <a:spAutoFit/>
          </a:bodyPr>
          <a:lstStyle/>
          <a:p>
            <a:pPr algn="ctr"/>
            <a:r>
              <a:rPr lang="en-US" sz="1600" dirty="0"/>
              <a:t>Code Developers</a:t>
            </a:r>
          </a:p>
        </p:txBody>
      </p:sp>
      <p:sp>
        <p:nvSpPr>
          <p:cNvPr id="65" name="TextBox 64">
            <a:extLst>
              <a:ext uri="{FF2B5EF4-FFF2-40B4-BE49-F238E27FC236}">
                <a16:creationId xmlns:a16="http://schemas.microsoft.com/office/drawing/2014/main" id="{D1730D80-3BEF-4A77-A5AB-DF08D4D7098D}"/>
              </a:ext>
            </a:extLst>
          </p:cNvPr>
          <p:cNvSpPr txBox="1"/>
          <p:nvPr/>
        </p:nvSpPr>
        <p:spPr>
          <a:xfrm>
            <a:off x="1970454" y="2278889"/>
            <a:ext cx="1037816" cy="461665"/>
          </a:xfrm>
          <a:prstGeom prst="rect">
            <a:avLst/>
          </a:prstGeom>
          <a:solidFill>
            <a:srgbClr val="92D050"/>
          </a:solidFill>
          <a:ln>
            <a:solidFill>
              <a:schemeClr val="tx1"/>
            </a:solidFill>
          </a:ln>
        </p:spPr>
        <p:txBody>
          <a:bodyPr wrap="square" rtlCol="0">
            <a:spAutoFit/>
          </a:bodyPr>
          <a:lstStyle/>
          <a:p>
            <a:pPr algn="ctr"/>
            <a:r>
              <a:rPr lang="en-US" sz="1200" dirty="0"/>
              <a:t>Report on </a:t>
            </a:r>
            <a:r>
              <a:rPr lang="en-US" sz="1200" dirty="0" err="1"/>
              <a:t>FogBugz</a:t>
            </a:r>
            <a:endParaRPr lang="en-US" sz="1200" dirty="0"/>
          </a:p>
        </p:txBody>
      </p:sp>
      <p:sp>
        <p:nvSpPr>
          <p:cNvPr id="66" name="TextBox 65">
            <a:extLst>
              <a:ext uri="{FF2B5EF4-FFF2-40B4-BE49-F238E27FC236}">
                <a16:creationId xmlns:a16="http://schemas.microsoft.com/office/drawing/2014/main" id="{500DA7F4-669B-4616-A01F-56CFE87BEBC1}"/>
              </a:ext>
            </a:extLst>
          </p:cNvPr>
          <p:cNvSpPr txBox="1"/>
          <p:nvPr/>
        </p:nvSpPr>
        <p:spPr>
          <a:xfrm>
            <a:off x="1568622" y="3155170"/>
            <a:ext cx="1037816" cy="461665"/>
          </a:xfrm>
          <a:prstGeom prst="rect">
            <a:avLst/>
          </a:prstGeom>
          <a:solidFill>
            <a:schemeClr val="accent5">
              <a:lumMod val="40000"/>
              <a:lumOff val="60000"/>
            </a:schemeClr>
          </a:solidFill>
          <a:ln>
            <a:solidFill>
              <a:schemeClr val="tx1"/>
            </a:solidFill>
          </a:ln>
        </p:spPr>
        <p:txBody>
          <a:bodyPr wrap="square" rtlCol="0">
            <a:spAutoFit/>
          </a:bodyPr>
          <a:lstStyle/>
          <a:p>
            <a:pPr algn="ctr"/>
            <a:r>
              <a:rPr lang="en-US" sz="1200" dirty="0"/>
              <a:t>Evaluate Report</a:t>
            </a:r>
          </a:p>
        </p:txBody>
      </p:sp>
      <p:sp>
        <p:nvSpPr>
          <p:cNvPr id="67" name="TextBox 66">
            <a:extLst>
              <a:ext uri="{FF2B5EF4-FFF2-40B4-BE49-F238E27FC236}">
                <a16:creationId xmlns:a16="http://schemas.microsoft.com/office/drawing/2014/main" id="{7ED2F118-09F0-4E67-99E3-515B9BABDEDD}"/>
              </a:ext>
            </a:extLst>
          </p:cNvPr>
          <p:cNvSpPr txBox="1"/>
          <p:nvPr/>
        </p:nvSpPr>
        <p:spPr>
          <a:xfrm>
            <a:off x="3534184" y="2881904"/>
            <a:ext cx="1155622" cy="276999"/>
          </a:xfrm>
          <a:prstGeom prst="rect">
            <a:avLst/>
          </a:prstGeom>
          <a:solidFill>
            <a:schemeClr val="accent5">
              <a:lumMod val="40000"/>
              <a:lumOff val="60000"/>
            </a:schemeClr>
          </a:solidFill>
          <a:ln>
            <a:solidFill>
              <a:schemeClr val="tx1"/>
            </a:solidFill>
          </a:ln>
        </p:spPr>
        <p:txBody>
          <a:bodyPr wrap="square" rtlCol="0">
            <a:spAutoFit/>
          </a:bodyPr>
          <a:lstStyle/>
          <a:p>
            <a:pPr algn="ctr"/>
            <a:r>
              <a:rPr lang="en-US" sz="1200" dirty="0"/>
              <a:t>User Error?</a:t>
            </a:r>
          </a:p>
        </p:txBody>
      </p:sp>
      <p:sp>
        <p:nvSpPr>
          <p:cNvPr id="69" name="TextBox 68">
            <a:extLst>
              <a:ext uri="{FF2B5EF4-FFF2-40B4-BE49-F238E27FC236}">
                <a16:creationId xmlns:a16="http://schemas.microsoft.com/office/drawing/2014/main" id="{C9587594-41E9-4873-91E9-B2FBA8CD6FAE}"/>
              </a:ext>
            </a:extLst>
          </p:cNvPr>
          <p:cNvSpPr txBox="1"/>
          <p:nvPr/>
        </p:nvSpPr>
        <p:spPr>
          <a:xfrm>
            <a:off x="3534184" y="3221396"/>
            <a:ext cx="1155622" cy="276999"/>
          </a:xfrm>
          <a:prstGeom prst="rect">
            <a:avLst/>
          </a:prstGeom>
          <a:solidFill>
            <a:schemeClr val="accent5">
              <a:lumMod val="40000"/>
              <a:lumOff val="60000"/>
            </a:schemeClr>
          </a:solidFill>
          <a:ln>
            <a:solidFill>
              <a:schemeClr val="tx1"/>
            </a:solidFill>
          </a:ln>
        </p:spPr>
        <p:txBody>
          <a:bodyPr wrap="square" rtlCol="0">
            <a:spAutoFit/>
          </a:bodyPr>
          <a:lstStyle/>
          <a:p>
            <a:pPr algn="ctr"/>
            <a:r>
              <a:rPr lang="en-US" sz="1200" dirty="0"/>
              <a:t>New Feature?</a:t>
            </a:r>
          </a:p>
        </p:txBody>
      </p:sp>
      <p:sp>
        <p:nvSpPr>
          <p:cNvPr id="70" name="TextBox 69">
            <a:extLst>
              <a:ext uri="{FF2B5EF4-FFF2-40B4-BE49-F238E27FC236}">
                <a16:creationId xmlns:a16="http://schemas.microsoft.com/office/drawing/2014/main" id="{F6CE61B2-1109-4247-BA28-3BAF7EA8ACE5}"/>
              </a:ext>
            </a:extLst>
          </p:cNvPr>
          <p:cNvSpPr txBox="1"/>
          <p:nvPr/>
        </p:nvSpPr>
        <p:spPr>
          <a:xfrm>
            <a:off x="6417060" y="2700146"/>
            <a:ext cx="1037816" cy="646331"/>
          </a:xfrm>
          <a:prstGeom prst="rect">
            <a:avLst/>
          </a:prstGeom>
          <a:solidFill>
            <a:schemeClr val="accent5">
              <a:lumMod val="40000"/>
              <a:lumOff val="60000"/>
            </a:schemeClr>
          </a:solidFill>
          <a:ln>
            <a:solidFill>
              <a:schemeClr val="tx1"/>
            </a:solidFill>
          </a:ln>
        </p:spPr>
        <p:txBody>
          <a:bodyPr wrap="square" rtlCol="0">
            <a:spAutoFit/>
          </a:bodyPr>
          <a:lstStyle/>
          <a:p>
            <a:pPr algn="ctr"/>
            <a:r>
              <a:rPr lang="en-US" sz="1200" dirty="0"/>
              <a:t>Suggest Input Change</a:t>
            </a:r>
          </a:p>
        </p:txBody>
      </p:sp>
      <p:sp>
        <p:nvSpPr>
          <p:cNvPr id="71" name="TextBox 70">
            <a:extLst>
              <a:ext uri="{FF2B5EF4-FFF2-40B4-BE49-F238E27FC236}">
                <a16:creationId xmlns:a16="http://schemas.microsoft.com/office/drawing/2014/main" id="{35A97EC7-39B6-4801-A954-339BC97E97EA}"/>
              </a:ext>
            </a:extLst>
          </p:cNvPr>
          <p:cNvSpPr txBox="1"/>
          <p:nvPr/>
        </p:nvSpPr>
        <p:spPr>
          <a:xfrm>
            <a:off x="3534184" y="3571086"/>
            <a:ext cx="1155622" cy="276999"/>
          </a:xfrm>
          <a:prstGeom prst="rect">
            <a:avLst/>
          </a:prstGeom>
          <a:solidFill>
            <a:schemeClr val="accent5">
              <a:lumMod val="40000"/>
              <a:lumOff val="60000"/>
            </a:schemeClr>
          </a:solidFill>
          <a:ln>
            <a:solidFill>
              <a:schemeClr val="tx1"/>
            </a:solidFill>
          </a:ln>
        </p:spPr>
        <p:txBody>
          <a:bodyPr wrap="square" rtlCol="0">
            <a:spAutoFit/>
          </a:bodyPr>
          <a:lstStyle/>
          <a:p>
            <a:pPr algn="ctr"/>
            <a:r>
              <a:rPr lang="en-US" sz="1200" dirty="0"/>
              <a:t>Code Bug?</a:t>
            </a:r>
          </a:p>
        </p:txBody>
      </p:sp>
      <p:sp>
        <p:nvSpPr>
          <p:cNvPr id="72" name="TextBox 71">
            <a:extLst>
              <a:ext uri="{FF2B5EF4-FFF2-40B4-BE49-F238E27FC236}">
                <a16:creationId xmlns:a16="http://schemas.microsoft.com/office/drawing/2014/main" id="{B8659C1C-D78B-4B26-AF2F-3A7E07FC3242}"/>
              </a:ext>
            </a:extLst>
          </p:cNvPr>
          <p:cNvSpPr txBox="1"/>
          <p:nvPr/>
        </p:nvSpPr>
        <p:spPr>
          <a:xfrm>
            <a:off x="1623995" y="4442163"/>
            <a:ext cx="1384275" cy="461665"/>
          </a:xfrm>
          <a:prstGeom prst="rect">
            <a:avLst/>
          </a:prstGeom>
          <a:solidFill>
            <a:schemeClr val="accent5">
              <a:lumMod val="40000"/>
              <a:lumOff val="60000"/>
            </a:schemeClr>
          </a:solidFill>
          <a:ln>
            <a:solidFill>
              <a:schemeClr val="tx1"/>
            </a:solidFill>
          </a:ln>
        </p:spPr>
        <p:txBody>
          <a:bodyPr wrap="square" rtlCol="0">
            <a:spAutoFit/>
          </a:bodyPr>
          <a:lstStyle/>
          <a:p>
            <a:pPr algn="ctr"/>
            <a:r>
              <a:rPr lang="en-US" sz="1200" dirty="0"/>
              <a:t>Assign Severity Level</a:t>
            </a:r>
          </a:p>
        </p:txBody>
      </p:sp>
      <p:sp>
        <p:nvSpPr>
          <p:cNvPr id="73" name="TextBox 72">
            <a:extLst>
              <a:ext uri="{FF2B5EF4-FFF2-40B4-BE49-F238E27FC236}">
                <a16:creationId xmlns:a16="http://schemas.microsoft.com/office/drawing/2014/main" id="{31D8567D-4095-4966-990B-948BC5582B7A}"/>
              </a:ext>
            </a:extLst>
          </p:cNvPr>
          <p:cNvSpPr txBox="1"/>
          <p:nvPr/>
        </p:nvSpPr>
        <p:spPr>
          <a:xfrm>
            <a:off x="3022142" y="5376312"/>
            <a:ext cx="1384275" cy="830997"/>
          </a:xfrm>
          <a:prstGeom prst="rect">
            <a:avLst/>
          </a:prstGeom>
          <a:noFill/>
          <a:ln>
            <a:noFill/>
          </a:ln>
        </p:spPr>
        <p:txBody>
          <a:bodyPr wrap="square" rtlCol="0">
            <a:spAutoFit/>
          </a:bodyPr>
          <a:lstStyle/>
          <a:p>
            <a:r>
              <a:rPr lang="en-US" sz="1200" dirty="0"/>
              <a:t>1 – High</a:t>
            </a:r>
          </a:p>
          <a:p>
            <a:r>
              <a:rPr lang="en-US" sz="1200" dirty="0"/>
              <a:t>2 – Medium</a:t>
            </a:r>
          </a:p>
          <a:p>
            <a:r>
              <a:rPr lang="en-US" sz="1200" dirty="0"/>
              <a:t>3 – Low</a:t>
            </a:r>
          </a:p>
          <a:p>
            <a:endParaRPr lang="en-US" sz="1200" dirty="0"/>
          </a:p>
        </p:txBody>
      </p:sp>
      <p:sp>
        <p:nvSpPr>
          <p:cNvPr id="75" name="TextBox 74">
            <a:extLst>
              <a:ext uri="{FF2B5EF4-FFF2-40B4-BE49-F238E27FC236}">
                <a16:creationId xmlns:a16="http://schemas.microsoft.com/office/drawing/2014/main" id="{A8765420-CC0D-4B06-9957-5420A2DF7F41}"/>
              </a:ext>
            </a:extLst>
          </p:cNvPr>
          <p:cNvSpPr txBox="1"/>
          <p:nvPr/>
        </p:nvSpPr>
        <p:spPr>
          <a:xfrm>
            <a:off x="7508216" y="5351449"/>
            <a:ext cx="1237397" cy="646331"/>
          </a:xfrm>
          <a:prstGeom prst="rect">
            <a:avLst/>
          </a:prstGeom>
          <a:solidFill>
            <a:srgbClr val="FFC000"/>
          </a:solidFill>
          <a:ln>
            <a:solidFill>
              <a:schemeClr val="tx1"/>
            </a:solidFill>
          </a:ln>
        </p:spPr>
        <p:txBody>
          <a:bodyPr wrap="square" rtlCol="0">
            <a:spAutoFit/>
          </a:bodyPr>
          <a:lstStyle/>
          <a:p>
            <a:pPr algn="ctr"/>
            <a:r>
              <a:rPr lang="en-US" sz="1200" dirty="0"/>
              <a:t>Update and Issue New Code Version</a:t>
            </a:r>
          </a:p>
        </p:txBody>
      </p:sp>
      <p:sp>
        <p:nvSpPr>
          <p:cNvPr id="76" name="TextBox 75">
            <a:extLst>
              <a:ext uri="{FF2B5EF4-FFF2-40B4-BE49-F238E27FC236}">
                <a16:creationId xmlns:a16="http://schemas.microsoft.com/office/drawing/2014/main" id="{76257B39-F6A7-4406-A514-8B0C5CCB0817}"/>
              </a:ext>
            </a:extLst>
          </p:cNvPr>
          <p:cNvSpPr txBox="1"/>
          <p:nvPr/>
        </p:nvSpPr>
        <p:spPr>
          <a:xfrm>
            <a:off x="4772981" y="5231352"/>
            <a:ext cx="2123819" cy="830997"/>
          </a:xfrm>
          <a:prstGeom prst="rect">
            <a:avLst/>
          </a:prstGeom>
          <a:solidFill>
            <a:srgbClr val="FFC000"/>
          </a:solidFill>
          <a:ln>
            <a:solidFill>
              <a:schemeClr val="tx1"/>
            </a:solidFill>
          </a:ln>
        </p:spPr>
        <p:txBody>
          <a:bodyPr wrap="square" rtlCol="0">
            <a:spAutoFit/>
          </a:bodyPr>
          <a:lstStyle/>
          <a:p>
            <a:pPr algn="ctr"/>
            <a:r>
              <a:rPr lang="en-US" sz="1200" u="sng" dirty="0"/>
              <a:t>Description, timeline, severity and suggested input change information updated in </a:t>
            </a:r>
            <a:r>
              <a:rPr lang="en-US" sz="1200" u="sng" dirty="0" err="1"/>
              <a:t>FogBugz</a:t>
            </a:r>
            <a:endParaRPr lang="en-US" sz="1200" u="sng" dirty="0"/>
          </a:p>
        </p:txBody>
      </p:sp>
      <p:cxnSp>
        <p:nvCxnSpPr>
          <p:cNvPr id="5" name="Straight Arrow Connector 4">
            <a:extLst>
              <a:ext uri="{FF2B5EF4-FFF2-40B4-BE49-F238E27FC236}">
                <a16:creationId xmlns:a16="http://schemas.microsoft.com/office/drawing/2014/main" id="{E756E608-385D-4E64-ADF5-152710DDF639}"/>
              </a:ext>
            </a:extLst>
          </p:cNvPr>
          <p:cNvCxnSpPr>
            <a:cxnSpLocks/>
            <a:stCxn id="55" idx="3"/>
            <a:endCxn id="56" idx="1"/>
          </p:cNvCxnSpPr>
          <p:nvPr/>
        </p:nvCxnSpPr>
        <p:spPr>
          <a:xfrm>
            <a:off x="2537649" y="1823005"/>
            <a:ext cx="651348" cy="315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1689DA88-C29B-48CF-80A1-BB2837829D95}"/>
              </a:ext>
            </a:extLst>
          </p:cNvPr>
          <p:cNvCxnSpPr>
            <a:cxnSpLocks/>
            <a:stCxn id="56" idx="3"/>
            <a:endCxn id="58" idx="1"/>
          </p:cNvCxnSpPr>
          <p:nvPr/>
        </p:nvCxnSpPr>
        <p:spPr>
          <a:xfrm>
            <a:off x="4226813" y="1826160"/>
            <a:ext cx="504588"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C79045CC-9B5D-49DA-A6C8-135FA77D100C}"/>
              </a:ext>
            </a:extLst>
          </p:cNvPr>
          <p:cNvCxnSpPr>
            <a:cxnSpLocks/>
            <a:stCxn id="58" idx="3"/>
            <a:endCxn id="54" idx="1"/>
          </p:cNvCxnSpPr>
          <p:nvPr/>
        </p:nvCxnSpPr>
        <p:spPr>
          <a:xfrm flipV="1">
            <a:off x="5959950" y="1817899"/>
            <a:ext cx="357125" cy="826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25D3C158-696A-4328-BCFC-C80F932BA95D}"/>
              </a:ext>
            </a:extLst>
          </p:cNvPr>
          <p:cNvCxnSpPr>
            <a:cxnSpLocks/>
          </p:cNvCxnSpPr>
          <p:nvPr/>
        </p:nvCxnSpPr>
        <p:spPr>
          <a:xfrm flipH="1" flipV="1">
            <a:off x="3012355" y="2399689"/>
            <a:ext cx="2349117" cy="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67E5CDF3-042C-4F99-8CE6-7F36EE6D0717}"/>
              </a:ext>
            </a:extLst>
          </p:cNvPr>
          <p:cNvCxnSpPr>
            <a:cxnSpLocks/>
            <a:endCxn id="56" idx="0"/>
          </p:cNvCxnSpPr>
          <p:nvPr/>
        </p:nvCxnSpPr>
        <p:spPr>
          <a:xfrm>
            <a:off x="3707905" y="1127571"/>
            <a:ext cx="0" cy="37542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0E3CD237-B5F7-4973-AF11-ABC1AEC683FC}"/>
              </a:ext>
            </a:extLst>
          </p:cNvPr>
          <p:cNvCxnSpPr>
            <a:cxnSpLocks/>
          </p:cNvCxnSpPr>
          <p:nvPr/>
        </p:nvCxnSpPr>
        <p:spPr>
          <a:xfrm>
            <a:off x="3700407" y="1127571"/>
            <a:ext cx="3257981" cy="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C30EE137-158C-4873-972E-8A468E6171AA}"/>
              </a:ext>
            </a:extLst>
          </p:cNvPr>
          <p:cNvCxnSpPr>
            <a:cxnSpLocks/>
            <a:endCxn id="54" idx="0"/>
          </p:cNvCxnSpPr>
          <p:nvPr/>
        </p:nvCxnSpPr>
        <p:spPr>
          <a:xfrm flipH="1">
            <a:off x="6931350" y="1127571"/>
            <a:ext cx="4618" cy="11813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F015811F-B0C9-4A0C-B9AB-B35EA668C8C8}"/>
              </a:ext>
            </a:extLst>
          </p:cNvPr>
          <p:cNvSpPr txBox="1"/>
          <p:nvPr/>
        </p:nvSpPr>
        <p:spPr>
          <a:xfrm>
            <a:off x="5937286" y="1476300"/>
            <a:ext cx="389026" cy="277455"/>
          </a:xfrm>
          <a:prstGeom prst="rect">
            <a:avLst/>
          </a:prstGeom>
          <a:noFill/>
        </p:spPr>
        <p:txBody>
          <a:bodyPr wrap="square" rtlCol="0">
            <a:spAutoFit/>
          </a:bodyPr>
          <a:lstStyle/>
          <a:p>
            <a:r>
              <a:rPr lang="en-US" sz="1200" b="1" dirty="0"/>
              <a:t>No</a:t>
            </a:r>
          </a:p>
        </p:txBody>
      </p:sp>
      <p:sp>
        <p:nvSpPr>
          <p:cNvPr id="77" name="TextBox 76">
            <a:extLst>
              <a:ext uri="{FF2B5EF4-FFF2-40B4-BE49-F238E27FC236}">
                <a16:creationId xmlns:a16="http://schemas.microsoft.com/office/drawing/2014/main" id="{7F40EF40-4B4F-4521-A7CB-AABED48B6543}"/>
              </a:ext>
            </a:extLst>
          </p:cNvPr>
          <p:cNvSpPr txBox="1"/>
          <p:nvPr/>
        </p:nvSpPr>
        <p:spPr>
          <a:xfrm>
            <a:off x="4603152" y="2141138"/>
            <a:ext cx="452617" cy="276999"/>
          </a:xfrm>
          <a:prstGeom prst="rect">
            <a:avLst/>
          </a:prstGeom>
          <a:noFill/>
        </p:spPr>
        <p:txBody>
          <a:bodyPr wrap="square" rtlCol="0">
            <a:spAutoFit/>
          </a:bodyPr>
          <a:lstStyle/>
          <a:p>
            <a:r>
              <a:rPr lang="en-US" sz="1200" b="1" dirty="0"/>
              <a:t>Yes</a:t>
            </a:r>
          </a:p>
        </p:txBody>
      </p:sp>
      <p:cxnSp>
        <p:nvCxnSpPr>
          <p:cNvPr id="78" name="Straight Arrow Connector 77">
            <a:extLst>
              <a:ext uri="{FF2B5EF4-FFF2-40B4-BE49-F238E27FC236}">
                <a16:creationId xmlns:a16="http://schemas.microsoft.com/office/drawing/2014/main" id="{BB713020-306D-46DB-BBB8-4E85DDA9B95E}"/>
              </a:ext>
            </a:extLst>
          </p:cNvPr>
          <p:cNvCxnSpPr>
            <a:cxnSpLocks/>
          </p:cNvCxnSpPr>
          <p:nvPr/>
        </p:nvCxnSpPr>
        <p:spPr>
          <a:xfrm>
            <a:off x="2354032" y="2747688"/>
            <a:ext cx="1080" cy="420814"/>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79" name="Straight Connector 78">
            <a:extLst>
              <a:ext uri="{FF2B5EF4-FFF2-40B4-BE49-F238E27FC236}">
                <a16:creationId xmlns:a16="http://schemas.microsoft.com/office/drawing/2014/main" id="{530BF3D9-1999-4CD3-9CA3-7D002CF1FB42}"/>
              </a:ext>
            </a:extLst>
          </p:cNvPr>
          <p:cNvCxnSpPr>
            <a:cxnSpLocks/>
            <a:stCxn id="69" idx="1"/>
          </p:cNvCxnSpPr>
          <p:nvPr/>
        </p:nvCxnSpPr>
        <p:spPr>
          <a:xfrm flipH="1" flipV="1">
            <a:off x="2612684" y="3355206"/>
            <a:ext cx="921500" cy="469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0" name="Straight Connector 79">
            <a:extLst>
              <a:ext uri="{FF2B5EF4-FFF2-40B4-BE49-F238E27FC236}">
                <a16:creationId xmlns:a16="http://schemas.microsoft.com/office/drawing/2014/main" id="{B8F35E35-A365-4AF3-9A46-0F4ACF3F6BF4}"/>
              </a:ext>
            </a:extLst>
          </p:cNvPr>
          <p:cNvCxnSpPr>
            <a:cxnSpLocks/>
          </p:cNvCxnSpPr>
          <p:nvPr/>
        </p:nvCxnSpPr>
        <p:spPr>
          <a:xfrm>
            <a:off x="3353802" y="3020403"/>
            <a:ext cx="0" cy="68918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2" name="Straight Connector 81">
            <a:extLst>
              <a:ext uri="{FF2B5EF4-FFF2-40B4-BE49-F238E27FC236}">
                <a16:creationId xmlns:a16="http://schemas.microsoft.com/office/drawing/2014/main" id="{9A905584-A6D9-43C8-AC12-8897737A81EA}"/>
              </a:ext>
            </a:extLst>
          </p:cNvPr>
          <p:cNvCxnSpPr>
            <a:cxnSpLocks/>
            <a:stCxn id="67" idx="1"/>
          </p:cNvCxnSpPr>
          <p:nvPr/>
        </p:nvCxnSpPr>
        <p:spPr>
          <a:xfrm flipH="1">
            <a:off x="3353802" y="3020404"/>
            <a:ext cx="18038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3" name="Straight Connector 82">
            <a:extLst>
              <a:ext uri="{FF2B5EF4-FFF2-40B4-BE49-F238E27FC236}">
                <a16:creationId xmlns:a16="http://schemas.microsoft.com/office/drawing/2014/main" id="{7D496CAA-0422-4FA0-8F63-B501495DFC47}"/>
              </a:ext>
            </a:extLst>
          </p:cNvPr>
          <p:cNvCxnSpPr>
            <a:cxnSpLocks/>
          </p:cNvCxnSpPr>
          <p:nvPr/>
        </p:nvCxnSpPr>
        <p:spPr>
          <a:xfrm flipH="1">
            <a:off x="3356390" y="3709585"/>
            <a:ext cx="18038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4" name="Straight Arrow Connector 83">
            <a:extLst>
              <a:ext uri="{FF2B5EF4-FFF2-40B4-BE49-F238E27FC236}">
                <a16:creationId xmlns:a16="http://schemas.microsoft.com/office/drawing/2014/main" id="{B934DDCF-D8C4-4074-A458-9BD3F25C0FEB}"/>
              </a:ext>
            </a:extLst>
          </p:cNvPr>
          <p:cNvCxnSpPr>
            <a:cxnSpLocks/>
            <a:stCxn id="67" idx="3"/>
            <a:endCxn id="70" idx="1"/>
          </p:cNvCxnSpPr>
          <p:nvPr/>
        </p:nvCxnSpPr>
        <p:spPr>
          <a:xfrm>
            <a:off x="4689806" y="3020404"/>
            <a:ext cx="1727254" cy="290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88" name="Straight Arrow Connector 87">
            <a:extLst>
              <a:ext uri="{FF2B5EF4-FFF2-40B4-BE49-F238E27FC236}">
                <a16:creationId xmlns:a16="http://schemas.microsoft.com/office/drawing/2014/main" id="{8B88DEF8-DC6D-4CD9-8F98-101E0922DE57}"/>
              </a:ext>
            </a:extLst>
          </p:cNvPr>
          <p:cNvCxnSpPr>
            <a:cxnSpLocks/>
            <a:endCxn id="54" idx="2"/>
          </p:cNvCxnSpPr>
          <p:nvPr/>
        </p:nvCxnSpPr>
        <p:spPr>
          <a:xfrm flipH="1" flipV="1">
            <a:off x="6931350" y="2390096"/>
            <a:ext cx="4618" cy="30286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90" name="Straight Connector 89">
            <a:extLst>
              <a:ext uri="{FF2B5EF4-FFF2-40B4-BE49-F238E27FC236}">
                <a16:creationId xmlns:a16="http://schemas.microsoft.com/office/drawing/2014/main" id="{3DE9EF10-3BEB-4A44-88F2-3E158B2F184A}"/>
              </a:ext>
            </a:extLst>
          </p:cNvPr>
          <p:cNvCxnSpPr>
            <a:cxnSpLocks/>
          </p:cNvCxnSpPr>
          <p:nvPr/>
        </p:nvCxnSpPr>
        <p:spPr>
          <a:xfrm>
            <a:off x="4115594" y="3848085"/>
            <a:ext cx="0" cy="32749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3" name="Straight Connector 92">
            <a:extLst>
              <a:ext uri="{FF2B5EF4-FFF2-40B4-BE49-F238E27FC236}">
                <a16:creationId xmlns:a16="http://schemas.microsoft.com/office/drawing/2014/main" id="{C416685F-A84B-4037-8DDA-FBCFEE64E55B}"/>
              </a:ext>
            </a:extLst>
          </p:cNvPr>
          <p:cNvCxnSpPr>
            <a:cxnSpLocks/>
          </p:cNvCxnSpPr>
          <p:nvPr/>
        </p:nvCxnSpPr>
        <p:spPr>
          <a:xfrm>
            <a:off x="2328862" y="4175581"/>
            <a:ext cx="17867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6" name="Straight Connector 95">
            <a:extLst>
              <a:ext uri="{FF2B5EF4-FFF2-40B4-BE49-F238E27FC236}">
                <a16:creationId xmlns:a16="http://schemas.microsoft.com/office/drawing/2014/main" id="{D6D8664B-0854-4AEB-B3F1-0A2945A7C99F}"/>
              </a:ext>
            </a:extLst>
          </p:cNvPr>
          <p:cNvCxnSpPr>
            <a:cxnSpLocks/>
            <a:stCxn id="69" idx="3"/>
          </p:cNvCxnSpPr>
          <p:nvPr/>
        </p:nvCxnSpPr>
        <p:spPr>
          <a:xfrm>
            <a:off x="4689806" y="3359896"/>
            <a:ext cx="1145084" cy="509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2" name="Straight Arrow Connector 101">
            <a:extLst>
              <a:ext uri="{FF2B5EF4-FFF2-40B4-BE49-F238E27FC236}">
                <a16:creationId xmlns:a16="http://schemas.microsoft.com/office/drawing/2014/main" id="{0E4147F0-EC76-4230-90BF-58E886011958}"/>
              </a:ext>
            </a:extLst>
          </p:cNvPr>
          <p:cNvCxnSpPr>
            <a:cxnSpLocks/>
          </p:cNvCxnSpPr>
          <p:nvPr/>
        </p:nvCxnSpPr>
        <p:spPr>
          <a:xfrm>
            <a:off x="2334865" y="4175580"/>
            <a:ext cx="0" cy="26784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04" name="Straight Arrow Connector 103">
            <a:extLst>
              <a:ext uri="{FF2B5EF4-FFF2-40B4-BE49-F238E27FC236}">
                <a16:creationId xmlns:a16="http://schemas.microsoft.com/office/drawing/2014/main" id="{C1DF42E7-AAAE-4347-A35D-C6308FEC8F3D}"/>
              </a:ext>
            </a:extLst>
          </p:cNvPr>
          <p:cNvCxnSpPr>
            <a:cxnSpLocks/>
            <a:endCxn id="111" idx="1"/>
          </p:cNvCxnSpPr>
          <p:nvPr/>
        </p:nvCxnSpPr>
        <p:spPr>
          <a:xfrm flipV="1">
            <a:off x="2354032" y="5710883"/>
            <a:ext cx="298624" cy="224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07" name="Straight Connector 106">
            <a:extLst>
              <a:ext uri="{FF2B5EF4-FFF2-40B4-BE49-F238E27FC236}">
                <a16:creationId xmlns:a16="http://schemas.microsoft.com/office/drawing/2014/main" id="{B925B8B5-6700-4DA4-BC59-85CCE8B951FE}"/>
              </a:ext>
            </a:extLst>
          </p:cNvPr>
          <p:cNvCxnSpPr>
            <a:cxnSpLocks/>
          </p:cNvCxnSpPr>
          <p:nvPr/>
        </p:nvCxnSpPr>
        <p:spPr>
          <a:xfrm>
            <a:off x="2328862" y="4903828"/>
            <a:ext cx="0" cy="82532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4" name="Straight Arrow Connector 123">
            <a:extLst>
              <a:ext uri="{FF2B5EF4-FFF2-40B4-BE49-F238E27FC236}">
                <a16:creationId xmlns:a16="http://schemas.microsoft.com/office/drawing/2014/main" id="{DA036B73-CA5A-4842-AB48-ABF500C04B05}"/>
              </a:ext>
            </a:extLst>
          </p:cNvPr>
          <p:cNvCxnSpPr>
            <a:cxnSpLocks/>
          </p:cNvCxnSpPr>
          <p:nvPr/>
        </p:nvCxnSpPr>
        <p:spPr>
          <a:xfrm>
            <a:off x="5834890" y="3355206"/>
            <a:ext cx="17593" cy="183174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35" name="Straight Arrow Connector 134">
            <a:extLst>
              <a:ext uri="{FF2B5EF4-FFF2-40B4-BE49-F238E27FC236}">
                <a16:creationId xmlns:a16="http://schemas.microsoft.com/office/drawing/2014/main" id="{3E529721-343D-43CA-B3FC-E31A047CD728}"/>
              </a:ext>
            </a:extLst>
          </p:cNvPr>
          <p:cNvCxnSpPr>
            <a:cxnSpLocks/>
          </p:cNvCxnSpPr>
          <p:nvPr/>
        </p:nvCxnSpPr>
        <p:spPr>
          <a:xfrm flipV="1">
            <a:off x="4188124" y="5710882"/>
            <a:ext cx="562327" cy="225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68" name="Straight Arrow Connector 67">
            <a:extLst>
              <a:ext uri="{FF2B5EF4-FFF2-40B4-BE49-F238E27FC236}">
                <a16:creationId xmlns:a16="http://schemas.microsoft.com/office/drawing/2014/main" id="{C9B66334-C55D-4CC0-9CF2-E6C7623019C3}"/>
              </a:ext>
            </a:extLst>
          </p:cNvPr>
          <p:cNvCxnSpPr>
            <a:cxnSpLocks/>
          </p:cNvCxnSpPr>
          <p:nvPr/>
        </p:nvCxnSpPr>
        <p:spPr>
          <a:xfrm flipV="1">
            <a:off x="6590409" y="3359896"/>
            <a:ext cx="0" cy="182705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81" name="Straight Arrow Connector 80">
            <a:extLst>
              <a:ext uri="{FF2B5EF4-FFF2-40B4-BE49-F238E27FC236}">
                <a16:creationId xmlns:a16="http://schemas.microsoft.com/office/drawing/2014/main" id="{E0B156A0-9123-48D9-A748-B129E53A29A5}"/>
              </a:ext>
            </a:extLst>
          </p:cNvPr>
          <p:cNvCxnSpPr>
            <a:cxnSpLocks/>
          </p:cNvCxnSpPr>
          <p:nvPr/>
        </p:nvCxnSpPr>
        <p:spPr>
          <a:xfrm flipV="1">
            <a:off x="6918260" y="5672363"/>
            <a:ext cx="562327" cy="225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7" name="TextBox 56">
            <a:extLst>
              <a:ext uri="{FF2B5EF4-FFF2-40B4-BE49-F238E27FC236}">
                <a16:creationId xmlns:a16="http://schemas.microsoft.com/office/drawing/2014/main" id="{4BE3E9E2-659E-4251-90D6-8D5107F3974E}"/>
              </a:ext>
            </a:extLst>
          </p:cNvPr>
          <p:cNvSpPr txBox="1"/>
          <p:nvPr/>
        </p:nvSpPr>
        <p:spPr>
          <a:xfrm>
            <a:off x="7544062" y="1540900"/>
            <a:ext cx="473828" cy="276999"/>
          </a:xfrm>
          <a:prstGeom prst="rect">
            <a:avLst/>
          </a:prstGeom>
          <a:noFill/>
        </p:spPr>
        <p:txBody>
          <a:bodyPr wrap="square" rtlCol="0">
            <a:spAutoFit/>
          </a:bodyPr>
          <a:lstStyle/>
          <a:p>
            <a:r>
              <a:rPr lang="en-US" sz="1200" b="1" dirty="0"/>
              <a:t>No</a:t>
            </a:r>
          </a:p>
        </p:txBody>
      </p:sp>
      <p:cxnSp>
        <p:nvCxnSpPr>
          <p:cNvPr id="61" name="Straight Arrow Connector 60">
            <a:extLst>
              <a:ext uri="{FF2B5EF4-FFF2-40B4-BE49-F238E27FC236}">
                <a16:creationId xmlns:a16="http://schemas.microsoft.com/office/drawing/2014/main" id="{AC1AAD4C-533D-4A42-9ABB-3D9E54532F53}"/>
              </a:ext>
            </a:extLst>
          </p:cNvPr>
          <p:cNvCxnSpPr>
            <a:cxnSpLocks/>
          </p:cNvCxnSpPr>
          <p:nvPr/>
        </p:nvCxnSpPr>
        <p:spPr>
          <a:xfrm flipV="1">
            <a:off x="7551570" y="1813168"/>
            <a:ext cx="457110" cy="315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4" name="TextBox 73">
            <a:extLst>
              <a:ext uri="{FF2B5EF4-FFF2-40B4-BE49-F238E27FC236}">
                <a16:creationId xmlns:a16="http://schemas.microsoft.com/office/drawing/2014/main" id="{FD7ACCBF-132C-4AD3-A63F-4ED50C6B4C28}"/>
              </a:ext>
            </a:extLst>
          </p:cNvPr>
          <p:cNvSpPr txBox="1"/>
          <p:nvPr/>
        </p:nvSpPr>
        <p:spPr>
          <a:xfrm>
            <a:off x="6935968" y="1018400"/>
            <a:ext cx="452617" cy="276999"/>
          </a:xfrm>
          <a:prstGeom prst="rect">
            <a:avLst/>
          </a:prstGeom>
          <a:noFill/>
        </p:spPr>
        <p:txBody>
          <a:bodyPr wrap="square" rtlCol="0">
            <a:spAutoFit/>
          </a:bodyPr>
          <a:lstStyle/>
          <a:p>
            <a:r>
              <a:rPr lang="en-US" sz="1200" b="1" dirty="0"/>
              <a:t>Yes</a:t>
            </a:r>
          </a:p>
        </p:txBody>
      </p:sp>
      <p:sp>
        <p:nvSpPr>
          <p:cNvPr id="85" name="TextBox 84">
            <a:extLst>
              <a:ext uri="{FF2B5EF4-FFF2-40B4-BE49-F238E27FC236}">
                <a16:creationId xmlns:a16="http://schemas.microsoft.com/office/drawing/2014/main" id="{565879C2-C02D-4ED5-AF5D-60643E2932F3}"/>
              </a:ext>
            </a:extLst>
          </p:cNvPr>
          <p:cNvSpPr txBox="1"/>
          <p:nvPr/>
        </p:nvSpPr>
        <p:spPr>
          <a:xfrm>
            <a:off x="8061231" y="1677223"/>
            <a:ext cx="718958" cy="276999"/>
          </a:xfrm>
          <a:prstGeom prst="rect">
            <a:avLst/>
          </a:prstGeom>
          <a:solidFill>
            <a:srgbClr val="92D050"/>
          </a:solidFill>
          <a:ln>
            <a:solidFill>
              <a:schemeClr val="tx1"/>
            </a:solidFill>
          </a:ln>
        </p:spPr>
        <p:txBody>
          <a:bodyPr wrap="square" rtlCol="0">
            <a:spAutoFit/>
          </a:bodyPr>
          <a:lstStyle/>
          <a:p>
            <a:pPr algn="ctr"/>
            <a:r>
              <a:rPr lang="en-US" sz="1200" dirty="0"/>
              <a:t>End</a:t>
            </a:r>
          </a:p>
        </p:txBody>
      </p:sp>
    </p:spTree>
    <p:extLst>
      <p:ext uri="{BB962C8B-B14F-4D97-AF65-F5344CB8AC3E}">
        <p14:creationId xmlns:p14="http://schemas.microsoft.com/office/powerpoint/2010/main" val="8173034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C92C9-4692-4C54-B362-585BBF2C40D7}"/>
              </a:ext>
            </a:extLst>
          </p:cNvPr>
          <p:cNvSpPr>
            <a:spLocks noGrp="1"/>
          </p:cNvSpPr>
          <p:nvPr>
            <p:ph type="title"/>
          </p:nvPr>
        </p:nvSpPr>
        <p:spPr>
          <a:xfrm>
            <a:off x="563524" y="673541"/>
            <a:ext cx="8229599" cy="834078"/>
          </a:xfrm>
        </p:spPr>
        <p:txBody>
          <a:bodyPr/>
          <a:lstStyle/>
          <a:p>
            <a:r>
              <a:rPr lang="en-US" sz="3500" dirty="0"/>
              <a:t>Implementation of PRCA</a:t>
            </a:r>
          </a:p>
        </p:txBody>
      </p:sp>
      <p:sp>
        <p:nvSpPr>
          <p:cNvPr id="3" name="Content Placeholder 2">
            <a:extLst>
              <a:ext uri="{FF2B5EF4-FFF2-40B4-BE49-F238E27FC236}">
                <a16:creationId xmlns:a16="http://schemas.microsoft.com/office/drawing/2014/main" id="{274C0BD2-9F72-4B4D-A2CD-25371371944A}"/>
              </a:ext>
            </a:extLst>
          </p:cNvPr>
          <p:cNvSpPr>
            <a:spLocks noGrp="1"/>
          </p:cNvSpPr>
          <p:nvPr>
            <p:ph idx="1"/>
          </p:nvPr>
        </p:nvSpPr>
        <p:spPr>
          <a:xfrm>
            <a:off x="457200" y="1397233"/>
            <a:ext cx="8229600" cy="4847424"/>
          </a:xfrm>
        </p:spPr>
        <p:txBody>
          <a:bodyPr/>
          <a:lstStyle/>
          <a:p>
            <a:r>
              <a:rPr lang="en-US" dirty="0" err="1"/>
              <a:t>FogBugz</a:t>
            </a:r>
            <a:r>
              <a:rPr lang="en-US" dirty="0"/>
              <a:t>: project management, issue tracking, and team collaboration tool for software developers.</a:t>
            </a:r>
          </a:p>
          <a:p>
            <a:r>
              <a:rPr lang="en-US" dirty="0"/>
              <a:t>Inputs are organized by projects and cases.</a:t>
            </a:r>
          </a:p>
          <a:p>
            <a:r>
              <a:rPr lang="en-US" dirty="0"/>
              <a:t>Categories include bugs, features, updates, and inquiries.</a:t>
            </a:r>
          </a:p>
          <a:p>
            <a:r>
              <a:rPr lang="en-US" dirty="0"/>
              <a:t>Cases are further organized by status, timeline, and priority.</a:t>
            </a:r>
          </a:p>
        </p:txBody>
      </p:sp>
      <p:sp>
        <p:nvSpPr>
          <p:cNvPr id="4" name="Footer Placeholder 3">
            <a:extLst>
              <a:ext uri="{FF2B5EF4-FFF2-40B4-BE49-F238E27FC236}">
                <a16:creationId xmlns:a16="http://schemas.microsoft.com/office/drawing/2014/main" id="{E909E5D3-6B9C-420C-AB96-435560B6E69D}"/>
              </a:ext>
            </a:extLst>
          </p:cNvPr>
          <p:cNvSpPr>
            <a:spLocks noGrp="1"/>
          </p:cNvSpPr>
          <p:nvPr>
            <p:ph type="ftr" sz="quarter" idx="3"/>
          </p:nvPr>
        </p:nvSpPr>
        <p:spPr/>
        <p:txBody>
          <a:bodyPr/>
          <a:lstStyle/>
          <a:p>
            <a:fld id="{E10026D0-FE9E-4879-A812-C33439B6BC8C}" type="slidenum">
              <a:rPr lang="en-US" smtClean="0"/>
              <a:pPr/>
              <a:t>6</a:t>
            </a:fld>
            <a:endParaRPr lang="en-US" dirty="0"/>
          </a:p>
        </p:txBody>
      </p:sp>
      <p:sp>
        <p:nvSpPr>
          <p:cNvPr id="8" name="Rectangle 7">
            <a:extLst>
              <a:ext uri="{FF2B5EF4-FFF2-40B4-BE49-F238E27FC236}">
                <a16:creationId xmlns:a16="http://schemas.microsoft.com/office/drawing/2014/main" id="{1001259E-D10B-4FDC-9085-D1A1EBF276B5}"/>
              </a:ext>
            </a:extLst>
          </p:cNvPr>
          <p:cNvSpPr/>
          <p:nvPr/>
        </p:nvSpPr>
        <p:spPr>
          <a:xfrm>
            <a:off x="-891960" y="6548476"/>
            <a:ext cx="1233693" cy="133681"/>
          </a:xfrm>
          <a:prstGeom prst="rect">
            <a:avLst/>
          </a:prstGeom>
          <a:solidFill>
            <a:schemeClr val="accent4">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63FFAC-02C6-4601-8D80-7E852F340242}"/>
              </a:ext>
            </a:extLst>
          </p:cNvPr>
          <p:cNvPicPr>
            <a:picLocks noChangeAspect="1"/>
          </p:cNvPicPr>
          <p:nvPr/>
        </p:nvPicPr>
        <p:blipFill>
          <a:blip r:embed="rId3"/>
          <a:stretch>
            <a:fillRect/>
          </a:stretch>
        </p:blipFill>
        <p:spPr>
          <a:xfrm>
            <a:off x="0" y="3554458"/>
            <a:ext cx="9144000" cy="2840691"/>
          </a:xfrm>
          <a:prstGeom prst="rect">
            <a:avLst/>
          </a:prstGeom>
        </p:spPr>
      </p:pic>
    </p:spTree>
    <p:extLst>
      <p:ext uri="{BB962C8B-B14F-4D97-AF65-F5344CB8AC3E}">
        <p14:creationId xmlns:p14="http://schemas.microsoft.com/office/powerpoint/2010/main" val="12896526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0FF19-22B3-40F1-9168-BDC77543C879}"/>
              </a:ext>
            </a:extLst>
          </p:cNvPr>
          <p:cNvSpPr>
            <a:spLocks noGrp="1"/>
          </p:cNvSpPr>
          <p:nvPr>
            <p:ph type="title"/>
          </p:nvPr>
        </p:nvSpPr>
        <p:spPr/>
        <p:txBody>
          <a:bodyPr/>
          <a:lstStyle/>
          <a:p>
            <a:r>
              <a:rPr lang="en-US" dirty="0"/>
              <a:t>Information to Include</a:t>
            </a:r>
          </a:p>
        </p:txBody>
      </p:sp>
      <p:sp>
        <p:nvSpPr>
          <p:cNvPr id="4" name="Footer Placeholder 3">
            <a:extLst>
              <a:ext uri="{FF2B5EF4-FFF2-40B4-BE49-F238E27FC236}">
                <a16:creationId xmlns:a16="http://schemas.microsoft.com/office/drawing/2014/main" id="{22EAF577-6E24-497D-A4CD-D3735C94D416}"/>
              </a:ext>
            </a:extLst>
          </p:cNvPr>
          <p:cNvSpPr>
            <a:spLocks noGrp="1"/>
          </p:cNvSpPr>
          <p:nvPr>
            <p:ph type="ftr" sz="quarter" idx="3"/>
          </p:nvPr>
        </p:nvSpPr>
        <p:spPr/>
        <p:txBody>
          <a:bodyPr/>
          <a:lstStyle/>
          <a:p>
            <a:fld id="{E10026D0-FE9E-4879-A812-C33439B6BC8C}" type="slidenum">
              <a:rPr lang="en-US" smtClean="0"/>
              <a:pPr/>
              <a:t>7</a:t>
            </a:fld>
            <a:endParaRPr lang="en-US" dirty="0"/>
          </a:p>
        </p:txBody>
      </p:sp>
      <p:pic>
        <p:nvPicPr>
          <p:cNvPr id="3" name="Picture 2">
            <a:extLst>
              <a:ext uri="{FF2B5EF4-FFF2-40B4-BE49-F238E27FC236}">
                <a16:creationId xmlns:a16="http://schemas.microsoft.com/office/drawing/2014/main" id="{B184B601-D6F3-4841-B8D6-7CF18FF69F00}"/>
              </a:ext>
            </a:extLst>
          </p:cNvPr>
          <p:cNvPicPr>
            <a:picLocks noChangeAspect="1"/>
          </p:cNvPicPr>
          <p:nvPr/>
        </p:nvPicPr>
        <p:blipFill>
          <a:blip r:embed="rId3"/>
          <a:stretch>
            <a:fillRect/>
          </a:stretch>
        </p:blipFill>
        <p:spPr>
          <a:xfrm>
            <a:off x="0" y="1553767"/>
            <a:ext cx="9144000" cy="5093563"/>
          </a:xfrm>
          <a:prstGeom prst="rect">
            <a:avLst/>
          </a:prstGeom>
        </p:spPr>
      </p:pic>
      <p:sp>
        <p:nvSpPr>
          <p:cNvPr id="5" name="TextBox 4">
            <a:extLst>
              <a:ext uri="{FF2B5EF4-FFF2-40B4-BE49-F238E27FC236}">
                <a16:creationId xmlns:a16="http://schemas.microsoft.com/office/drawing/2014/main" id="{D36F5FBA-A22D-4841-B172-568583E8840E}"/>
              </a:ext>
            </a:extLst>
          </p:cNvPr>
          <p:cNvSpPr txBox="1"/>
          <p:nvPr/>
        </p:nvSpPr>
        <p:spPr>
          <a:xfrm>
            <a:off x="2589028" y="3764682"/>
            <a:ext cx="5874488" cy="1754326"/>
          </a:xfrm>
          <a:prstGeom prst="rect">
            <a:avLst/>
          </a:prstGeom>
          <a:noFill/>
        </p:spPr>
        <p:txBody>
          <a:bodyPr wrap="square" rtlCol="0">
            <a:spAutoFit/>
          </a:bodyPr>
          <a:lstStyle/>
          <a:p>
            <a:r>
              <a:rPr lang="en-US" dirty="0">
                <a:solidFill>
                  <a:srgbClr val="FF0000"/>
                </a:solidFill>
              </a:rPr>
              <a:t>Include information on issue observations: </a:t>
            </a:r>
          </a:p>
          <a:p>
            <a:pPr marL="285750" indent="-285750">
              <a:buFontTx/>
              <a:buChar char="-"/>
            </a:pPr>
            <a:r>
              <a:rPr lang="en-US" dirty="0">
                <a:solidFill>
                  <a:srgbClr val="FF0000"/>
                </a:solidFill>
              </a:rPr>
              <a:t>What were you trying to accomplish when the error occurred? </a:t>
            </a:r>
          </a:p>
          <a:p>
            <a:pPr marL="285750" indent="-285750">
              <a:buFontTx/>
              <a:buChar char="-"/>
            </a:pPr>
            <a:r>
              <a:rPr lang="en-US" dirty="0">
                <a:solidFill>
                  <a:srgbClr val="FF0000"/>
                </a:solidFill>
              </a:rPr>
              <a:t>What errors did you observe?</a:t>
            </a:r>
          </a:p>
          <a:p>
            <a:pPr marL="285750" indent="-285750">
              <a:buFontTx/>
              <a:buChar char="-"/>
            </a:pPr>
            <a:r>
              <a:rPr lang="en-US" dirty="0">
                <a:solidFill>
                  <a:srgbClr val="FF0000"/>
                </a:solidFill>
              </a:rPr>
              <a:t>Any and all information you can provide is greatly appreciated!</a:t>
            </a:r>
          </a:p>
        </p:txBody>
      </p:sp>
      <p:sp>
        <p:nvSpPr>
          <p:cNvPr id="6" name="TextBox 5">
            <a:extLst>
              <a:ext uri="{FF2B5EF4-FFF2-40B4-BE49-F238E27FC236}">
                <a16:creationId xmlns:a16="http://schemas.microsoft.com/office/drawing/2014/main" id="{1CFD4791-DE65-4905-900A-96660F9FA6CA}"/>
              </a:ext>
            </a:extLst>
          </p:cNvPr>
          <p:cNvSpPr txBox="1"/>
          <p:nvPr/>
        </p:nvSpPr>
        <p:spPr>
          <a:xfrm>
            <a:off x="4704907" y="5998242"/>
            <a:ext cx="4439093" cy="646331"/>
          </a:xfrm>
          <a:prstGeom prst="rect">
            <a:avLst/>
          </a:prstGeom>
          <a:noFill/>
        </p:spPr>
        <p:txBody>
          <a:bodyPr wrap="square" rtlCol="0">
            <a:spAutoFit/>
          </a:bodyPr>
          <a:lstStyle/>
          <a:p>
            <a:r>
              <a:rPr lang="en-US" dirty="0">
                <a:solidFill>
                  <a:srgbClr val="FF0000"/>
                </a:solidFill>
              </a:rPr>
              <a:t>Please include related files, </a:t>
            </a:r>
            <a:r>
              <a:rPr lang="en-US" dirty="0" err="1">
                <a:solidFill>
                  <a:srgbClr val="FF0000"/>
                </a:solidFill>
              </a:rPr>
              <a:t>screenprints</a:t>
            </a:r>
            <a:r>
              <a:rPr lang="en-US" dirty="0">
                <a:solidFill>
                  <a:srgbClr val="FF0000"/>
                </a:solidFill>
              </a:rPr>
              <a:t>, input, and output files if possible</a:t>
            </a:r>
          </a:p>
        </p:txBody>
      </p:sp>
      <p:cxnSp>
        <p:nvCxnSpPr>
          <p:cNvPr id="8" name="Straight Arrow Connector 7">
            <a:extLst>
              <a:ext uri="{FF2B5EF4-FFF2-40B4-BE49-F238E27FC236}">
                <a16:creationId xmlns:a16="http://schemas.microsoft.com/office/drawing/2014/main" id="{C570EF11-3804-4830-A40F-0E14530F4304}"/>
              </a:ext>
            </a:extLst>
          </p:cNvPr>
          <p:cNvCxnSpPr>
            <a:cxnSpLocks/>
          </p:cNvCxnSpPr>
          <p:nvPr/>
        </p:nvCxnSpPr>
        <p:spPr>
          <a:xfrm flipV="1">
            <a:off x="6725093" y="5656521"/>
            <a:ext cx="893135" cy="34172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D8FFBB93-1DFA-4D2B-9D16-5795781B30E3}"/>
              </a:ext>
            </a:extLst>
          </p:cNvPr>
          <p:cNvSpPr txBox="1"/>
          <p:nvPr/>
        </p:nvSpPr>
        <p:spPr>
          <a:xfrm>
            <a:off x="2530548" y="2195492"/>
            <a:ext cx="5342861" cy="338554"/>
          </a:xfrm>
          <a:prstGeom prst="rect">
            <a:avLst/>
          </a:prstGeom>
          <a:noFill/>
        </p:spPr>
        <p:txBody>
          <a:bodyPr wrap="square" rtlCol="0">
            <a:spAutoFit/>
          </a:bodyPr>
          <a:lstStyle/>
          <a:p>
            <a:r>
              <a:rPr lang="en-US" sz="1600" dirty="0">
                <a:solidFill>
                  <a:srgbClr val="FF0000"/>
                </a:solidFill>
              </a:rPr>
              <a:t>Include Descriptive Title of Problem Encountered</a:t>
            </a:r>
          </a:p>
        </p:txBody>
      </p:sp>
      <p:sp>
        <p:nvSpPr>
          <p:cNvPr id="11" name="TextBox 10">
            <a:extLst>
              <a:ext uri="{FF2B5EF4-FFF2-40B4-BE49-F238E27FC236}">
                <a16:creationId xmlns:a16="http://schemas.microsoft.com/office/drawing/2014/main" id="{12E8D0A1-8B44-4F41-8EDB-97D13662DEB4}"/>
              </a:ext>
            </a:extLst>
          </p:cNvPr>
          <p:cNvSpPr txBox="1"/>
          <p:nvPr/>
        </p:nvSpPr>
        <p:spPr>
          <a:xfrm>
            <a:off x="611372" y="3341527"/>
            <a:ext cx="1345018" cy="338554"/>
          </a:xfrm>
          <a:prstGeom prst="rect">
            <a:avLst/>
          </a:prstGeom>
          <a:noFill/>
        </p:spPr>
        <p:txBody>
          <a:bodyPr wrap="square" rtlCol="0">
            <a:spAutoFit/>
          </a:bodyPr>
          <a:lstStyle/>
          <a:p>
            <a:r>
              <a:rPr lang="en-US" sz="1600" dirty="0">
                <a:solidFill>
                  <a:srgbClr val="FF0000"/>
                </a:solidFill>
              </a:rPr>
              <a:t>User email</a:t>
            </a:r>
          </a:p>
        </p:txBody>
      </p:sp>
      <p:sp>
        <p:nvSpPr>
          <p:cNvPr id="12" name="Rectangle 11">
            <a:extLst>
              <a:ext uri="{FF2B5EF4-FFF2-40B4-BE49-F238E27FC236}">
                <a16:creationId xmlns:a16="http://schemas.microsoft.com/office/drawing/2014/main" id="{85294F2F-0D47-4FAB-8F17-CDB622564ADE}"/>
              </a:ext>
            </a:extLst>
          </p:cNvPr>
          <p:cNvSpPr/>
          <p:nvPr/>
        </p:nvSpPr>
        <p:spPr>
          <a:xfrm>
            <a:off x="4082902" y="2636874"/>
            <a:ext cx="276447" cy="297712"/>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18F46AC-6473-448A-9FE1-E93FD73E6233}"/>
              </a:ext>
            </a:extLst>
          </p:cNvPr>
          <p:cNvSpPr/>
          <p:nvPr/>
        </p:nvSpPr>
        <p:spPr>
          <a:xfrm>
            <a:off x="5915247" y="2640418"/>
            <a:ext cx="276447" cy="297712"/>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8548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867F8-8279-4E84-80A1-E2735B55D3F6}"/>
              </a:ext>
            </a:extLst>
          </p:cNvPr>
          <p:cNvSpPr>
            <a:spLocks noGrp="1"/>
          </p:cNvSpPr>
          <p:nvPr>
            <p:ph type="title"/>
          </p:nvPr>
        </p:nvSpPr>
        <p:spPr/>
        <p:txBody>
          <a:bodyPr/>
          <a:lstStyle/>
          <a:p>
            <a:r>
              <a:rPr lang="en-US" dirty="0"/>
              <a:t>Additional Resources</a:t>
            </a:r>
          </a:p>
        </p:txBody>
      </p:sp>
      <p:sp>
        <p:nvSpPr>
          <p:cNvPr id="3" name="Content Placeholder 2">
            <a:extLst>
              <a:ext uri="{FF2B5EF4-FFF2-40B4-BE49-F238E27FC236}">
                <a16:creationId xmlns:a16="http://schemas.microsoft.com/office/drawing/2014/main" id="{5D2C502C-6D2B-4354-9677-B0A50356422F}"/>
              </a:ext>
            </a:extLst>
          </p:cNvPr>
          <p:cNvSpPr>
            <a:spLocks noGrp="1"/>
          </p:cNvSpPr>
          <p:nvPr>
            <p:ph idx="1"/>
          </p:nvPr>
        </p:nvSpPr>
        <p:spPr/>
        <p:txBody>
          <a:bodyPr/>
          <a:lstStyle/>
          <a:p>
            <a:pPr marL="0" indent="0">
              <a:buNone/>
            </a:pPr>
            <a:endParaRPr lang="en-US" dirty="0"/>
          </a:p>
          <a:p>
            <a:r>
              <a:rPr lang="en-US" dirty="0"/>
              <a:t>This presentation (with tutorials in the backup slides) is located at </a:t>
            </a:r>
            <a:r>
              <a:rPr lang="en-US" dirty="0">
                <a:hlinkClick r:id="rId3"/>
              </a:rPr>
              <a:t>https://maccs.sandia.gov/maccs.aspx</a:t>
            </a:r>
            <a:endParaRPr lang="en-US" dirty="0"/>
          </a:p>
          <a:p>
            <a:endParaRPr lang="en-US" dirty="0"/>
          </a:p>
          <a:p>
            <a:endParaRPr lang="en-US" dirty="0"/>
          </a:p>
          <a:p>
            <a:r>
              <a:rPr lang="en-US" dirty="0"/>
              <a:t>Additional tutorial videos are located at </a:t>
            </a:r>
            <a:r>
              <a:rPr lang="en-US" dirty="0">
                <a:hlinkClick r:id="rId4"/>
              </a:rPr>
              <a:t>https://www.fogbugz.com/tutorials</a:t>
            </a:r>
            <a:endParaRPr lang="en-US" dirty="0"/>
          </a:p>
          <a:p>
            <a:endParaRPr lang="en-US" dirty="0"/>
          </a:p>
        </p:txBody>
      </p:sp>
      <p:sp>
        <p:nvSpPr>
          <p:cNvPr id="4" name="Footer Placeholder 3">
            <a:extLst>
              <a:ext uri="{FF2B5EF4-FFF2-40B4-BE49-F238E27FC236}">
                <a16:creationId xmlns:a16="http://schemas.microsoft.com/office/drawing/2014/main" id="{D1009E22-7163-4B70-9227-4644175BD63B}"/>
              </a:ext>
            </a:extLst>
          </p:cNvPr>
          <p:cNvSpPr>
            <a:spLocks noGrp="1"/>
          </p:cNvSpPr>
          <p:nvPr>
            <p:ph type="ftr" sz="quarter" idx="3"/>
          </p:nvPr>
        </p:nvSpPr>
        <p:spPr/>
        <p:txBody>
          <a:bodyPr/>
          <a:lstStyle/>
          <a:p>
            <a:fld id="{E10026D0-FE9E-4879-A812-C33439B6BC8C}" type="slidenum">
              <a:rPr lang="en-US" smtClean="0"/>
              <a:pPr/>
              <a:t>8</a:t>
            </a:fld>
            <a:endParaRPr lang="en-US" dirty="0"/>
          </a:p>
        </p:txBody>
      </p:sp>
    </p:spTree>
    <p:extLst>
      <p:ext uri="{BB962C8B-B14F-4D97-AF65-F5344CB8AC3E}">
        <p14:creationId xmlns:p14="http://schemas.microsoft.com/office/powerpoint/2010/main" val="28449798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03609" y="2597408"/>
            <a:ext cx="5211591" cy="689489"/>
          </a:xfrm>
        </p:spPr>
        <p:txBody>
          <a:bodyPr/>
          <a:lstStyle/>
          <a:p>
            <a:pPr algn="ctr"/>
            <a:r>
              <a:rPr lang="en-US" dirty="0"/>
              <a:t>Questions, Feedback &amp; Comments</a:t>
            </a:r>
          </a:p>
        </p:txBody>
      </p:sp>
      <p:sp>
        <p:nvSpPr>
          <p:cNvPr id="4" name="Footer Placeholder 3"/>
          <p:cNvSpPr>
            <a:spLocks noGrp="1"/>
          </p:cNvSpPr>
          <p:nvPr>
            <p:ph type="ftr" sz="quarter" idx="3"/>
          </p:nvPr>
        </p:nvSpPr>
        <p:spPr/>
        <p:txBody>
          <a:bodyPr/>
          <a:lstStyle/>
          <a:p>
            <a:fld id="{E10026D0-FE9E-4879-A812-C33439B6BC8C}" type="slidenum">
              <a:rPr lang="en-US" smtClean="0"/>
              <a:pPr/>
              <a:t>9</a:t>
            </a:fld>
            <a:endParaRPr lang="en-US" dirty="0"/>
          </a:p>
        </p:txBody>
      </p:sp>
    </p:spTree>
    <p:extLst>
      <p:ext uri="{BB962C8B-B14F-4D97-AF65-F5344CB8AC3E}">
        <p14:creationId xmlns:p14="http://schemas.microsoft.com/office/powerpoint/2010/main" val="1157371026"/>
      </p:ext>
    </p:extLst>
  </p:cSld>
  <p:clrMapOvr>
    <a:masterClrMapping/>
  </p:clrMapOvr>
</p:sld>
</file>

<file path=ppt/theme/theme1.xml><?xml version="1.0" encoding="utf-8"?>
<a:theme xmlns:a="http://schemas.openxmlformats.org/drawingml/2006/main" name="Sandia_CorpPresentation_Template1">
  <a:themeElements>
    <a:clrScheme name="Sandia Brand">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103160"/>
      </a:accent5>
      <a:accent6>
        <a:srgbClr val="730E00"/>
      </a:accent6>
      <a:hlink>
        <a:srgbClr val="37A6D2"/>
      </a:hlink>
      <a:folHlink>
        <a:srgbClr val="B71A2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chemeClr val="tx1"/>
          </a:solidFill>
        </a:ln>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56681B2CA2B274FB7B099A68C45F1CC" ma:contentTypeVersion="0" ma:contentTypeDescription="Create a new document." ma:contentTypeScope="" ma:versionID="6d6525318a4e53d0f3592caa629279e0">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0E05E27-5B11-4F5B-92D9-87F032FDB5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60C8C01C-6528-46D8-B978-045FF1E4A543}">
  <ds:schemaRefs>
    <ds:schemaRef ds:uri="http://schemas.microsoft.com/sharepoint/v3/contenttype/forms"/>
  </ds:schemaRefs>
</ds:datastoreItem>
</file>

<file path=customXml/itemProps3.xml><?xml version="1.0" encoding="utf-8"?>
<ds:datastoreItem xmlns:ds="http://schemas.openxmlformats.org/officeDocument/2006/customXml" ds:itemID="{A149C77A-EC61-4B3D-A3C2-56E45721716B}">
  <ds:schemaRefs>
    <ds:schemaRef ds:uri="http://schemas.microsoft.com/office/2006/documentManagement/types"/>
    <ds:schemaRef ds:uri="http://purl.org/dc/terms/"/>
    <ds:schemaRef ds:uri="http://purl.org/dc/dcmitype/"/>
    <ds:schemaRef ds:uri="http://www.w3.org/XML/1998/namespace"/>
    <ds:schemaRef ds:uri="http://purl.org/dc/elements/1.1/"/>
    <ds:schemaRef ds:uri="http://schemas.microsoft.com/office/infopath/2007/PartnerControls"/>
    <ds:schemaRef ds:uri="http://schemas.microsoft.com/office/2006/metadata/properti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Sandia_CorpPresentation_Template1.thmx</Template>
  <TotalTime>19737</TotalTime>
  <Words>1061</Words>
  <Application>Microsoft Office PowerPoint</Application>
  <PresentationFormat>On-screen Show (4:3)</PresentationFormat>
  <Paragraphs>159</Paragraphs>
  <Slides>16</Slides>
  <Notes>13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16</vt:i4>
      </vt:variant>
    </vt:vector>
  </HeadingPairs>
  <TitlesOfParts>
    <vt:vector size="22" baseType="lpstr">
      <vt:lpstr>Arial</vt:lpstr>
      <vt:lpstr>Calibri</vt:lpstr>
      <vt:lpstr>Calibri Light</vt:lpstr>
      <vt:lpstr>Wingdings</vt:lpstr>
      <vt:lpstr>Sandia_CorpPresentation_Template1</vt:lpstr>
      <vt:lpstr>Custom Design</vt:lpstr>
      <vt:lpstr>Problem Reporting and Corrective Actions</vt:lpstr>
      <vt:lpstr>Summary</vt:lpstr>
      <vt:lpstr>NRC SQA Requirements</vt:lpstr>
      <vt:lpstr>PowerPoint Presentation</vt:lpstr>
      <vt:lpstr>PRCA Process</vt:lpstr>
      <vt:lpstr>Implementation of PRCA</vt:lpstr>
      <vt:lpstr>Information to Include</vt:lpstr>
      <vt:lpstr>Additional Resources</vt:lpstr>
      <vt:lpstr>Questions, Feedback &amp; Comments</vt:lpstr>
      <vt:lpstr>Backup Information: FogBugz Tutorials</vt:lpstr>
      <vt:lpstr>Introduction to New Tool</vt:lpstr>
      <vt:lpstr>How to Login to FogBugz</vt:lpstr>
      <vt:lpstr>How to Report a Case -1</vt:lpstr>
      <vt:lpstr>How to Report a Case -2</vt:lpstr>
      <vt:lpstr>How to Search Cases – 1</vt:lpstr>
      <vt:lpstr>How to Search Cases -2</vt:lpstr>
    </vt:vector>
  </TitlesOfParts>
  <Company>Sandia National Labs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Salman.Haq@nrc.gov</dc:creator>
  <cp:lastModifiedBy>Leute, Jennifer E</cp:lastModifiedBy>
  <cp:revision>476</cp:revision>
  <cp:lastPrinted>2017-11-01T14:46:17Z</cp:lastPrinted>
  <dcterms:created xsi:type="dcterms:W3CDTF">2011-10-03T16:15:05Z</dcterms:created>
  <dcterms:modified xsi:type="dcterms:W3CDTF">2020-08-20T22:30:10Z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0x010100956681B2CA2B274FB7B099A68C45F1CC</vt:lpwstr>
  </property>
</Properties>
</file>